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43"/>
  </p:notesMasterIdLst>
  <p:handoutMasterIdLst>
    <p:handoutMasterId r:id="rId44"/>
  </p:handoutMasterIdLst>
  <p:sldIdLst>
    <p:sldId id="304" r:id="rId3"/>
    <p:sldId id="317" r:id="rId4"/>
    <p:sldId id="319" r:id="rId5"/>
    <p:sldId id="321" r:id="rId6"/>
    <p:sldId id="322" r:id="rId7"/>
    <p:sldId id="323" r:id="rId8"/>
    <p:sldId id="324" r:id="rId9"/>
    <p:sldId id="326" r:id="rId10"/>
    <p:sldId id="332" r:id="rId11"/>
    <p:sldId id="327" r:id="rId12"/>
    <p:sldId id="328" r:id="rId13"/>
    <p:sldId id="329" r:id="rId14"/>
    <p:sldId id="330" r:id="rId15"/>
    <p:sldId id="331" r:id="rId16"/>
    <p:sldId id="333" r:id="rId17"/>
    <p:sldId id="334" r:id="rId18"/>
    <p:sldId id="338" r:id="rId19"/>
    <p:sldId id="339" r:id="rId20"/>
    <p:sldId id="341" r:id="rId21"/>
    <p:sldId id="340" r:id="rId22"/>
    <p:sldId id="342" r:id="rId23"/>
    <p:sldId id="344" r:id="rId24"/>
    <p:sldId id="343" r:id="rId25"/>
    <p:sldId id="345" r:id="rId26"/>
    <p:sldId id="346" r:id="rId27"/>
    <p:sldId id="347" r:id="rId28"/>
    <p:sldId id="349" r:id="rId29"/>
    <p:sldId id="350" r:id="rId30"/>
    <p:sldId id="351" r:id="rId31"/>
    <p:sldId id="348" r:id="rId32"/>
    <p:sldId id="354" r:id="rId33"/>
    <p:sldId id="353" r:id="rId34"/>
    <p:sldId id="352" r:id="rId35"/>
    <p:sldId id="335" r:id="rId36"/>
    <p:sldId id="336" r:id="rId37"/>
    <p:sldId id="355" r:id="rId38"/>
    <p:sldId id="356" r:id="rId39"/>
    <p:sldId id="357" r:id="rId40"/>
    <p:sldId id="358" r:id="rId41"/>
    <p:sldId id="361" r:id="rId4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802"/>
    <a:srgbClr val="C53500"/>
    <a:srgbClr val="A33004"/>
    <a:srgbClr val="8C1515"/>
    <a:srgbClr val="D6DDD3"/>
    <a:srgbClr val="EDE8DD"/>
    <a:srgbClr val="C2B7A1"/>
    <a:srgbClr val="918873"/>
    <a:srgbClr val="3C3623"/>
    <a:srgbClr val="D0A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9"/>
    <p:restoredTop sz="94560"/>
  </p:normalViewPr>
  <p:slideViewPr>
    <p:cSldViewPr snapToGrid="0" snapToObjects="1">
      <p:cViewPr>
        <p:scale>
          <a:sx n="85" d="100"/>
          <a:sy n="85" d="100"/>
        </p:scale>
        <p:origin x="-9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C3588728-DD90-6743-93D3-8313DF90776D}" type="datetimeFigureOut">
              <a:rPr lang="en-US" altLang="en-US"/>
              <a:pPr/>
              <a:t>1/30/18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568B838-522B-5445-87F8-0268219ED0E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7972F362-0B56-F040-B48B-58B95415B91A}" type="datetimeFigureOut">
              <a:rPr lang="en-US" altLang="en-US"/>
              <a:pPr/>
              <a:t>1/30/18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5BF3776-9195-D442-A08F-7E9988027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Massive amount of data being generated</a:t>
            </a:r>
            <a:r>
              <a:rPr lang="en-US" baseline="0" dirty="0" smtClean="0"/>
              <a:t> and stored in data centers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555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same proof</a:t>
            </a:r>
            <a:r>
              <a:rPr lang="en-US" baseline="0" dirty="0" smtClean="0"/>
              <a:t> of space notion as Bram presented yesterday, that is stronger. Time access here. Bram’s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require certain amount of space to produce, regardless of a time access.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872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same proof</a:t>
            </a:r>
            <a:r>
              <a:rPr lang="en-US" baseline="0" dirty="0" smtClean="0"/>
              <a:t> of space notion as Bram presented yesterday, that is stronger. Time access here. Bram’s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require certain amount of space to produce, regardless of a time access.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506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same proof</a:t>
            </a:r>
            <a:r>
              <a:rPr lang="en-US" baseline="0" dirty="0" smtClean="0"/>
              <a:t> of space notion as Bram presented yesterday, that is stronger. Time access here. Bram’s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require certain amount of space to produce, regardless of a time access.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836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same proof</a:t>
            </a:r>
            <a:r>
              <a:rPr lang="en-US" baseline="0" dirty="0" smtClean="0"/>
              <a:t> of space notion as Bram presented yesterday, that is stronger. Time access here. Bram’s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require certain amount of space to produce, regardless of a time access.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01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same proof</a:t>
            </a:r>
            <a:r>
              <a:rPr lang="en-US" baseline="0" dirty="0" smtClean="0"/>
              <a:t> of space notion as Bram presented yesterday, that is stronger. Time access here. Bram’s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require certain amount of space to produce, regardless of a time access.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776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same proof</a:t>
            </a:r>
            <a:r>
              <a:rPr lang="en-US" baseline="0" dirty="0" smtClean="0"/>
              <a:t> of space notion as Bram presented yesterday, that is stronger. Time access here. Bram’s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require certain amount of space to produce, regardless of a time access.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67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same proof</a:t>
            </a:r>
            <a:r>
              <a:rPr lang="en-US" baseline="0" dirty="0" smtClean="0"/>
              <a:t> of space notion as Bram presented yesterday, that is stronger. Time access here. Bram’s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require certain amount of space to produce, regardless of a time access.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5691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same proof</a:t>
            </a:r>
            <a:r>
              <a:rPr lang="en-US" baseline="0" dirty="0" smtClean="0"/>
              <a:t> of space notion as Bram presented yesterday, that is stronger. Time access here. Bram’s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require certain amount of space to produce, regardless of a time access.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071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same proof</a:t>
            </a:r>
            <a:r>
              <a:rPr lang="en-US" baseline="0" dirty="0" smtClean="0"/>
              <a:t> of space notion as Bram presented yesterday, that is stronger. Time access here. Bram’s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require certain amount of space to produce, regardless of a time access.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76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Reingold</a:t>
            </a:r>
            <a:r>
              <a:rPr lang="en-US" dirty="0" smtClean="0"/>
              <a:t>, </a:t>
            </a:r>
            <a:r>
              <a:rPr lang="en-US" dirty="0" err="1" smtClean="0"/>
              <a:t>Vadhan</a:t>
            </a:r>
            <a:r>
              <a:rPr lang="en-US" dirty="0" smtClean="0"/>
              <a:t>, </a:t>
            </a:r>
            <a:r>
              <a:rPr lang="en-US" dirty="0" err="1" smtClean="0"/>
              <a:t>Wigderson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55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Internet also scaled, massive</a:t>
            </a:r>
            <a:r>
              <a:rPr lang="en-US" baseline="0" dirty="0" smtClean="0"/>
              <a:t> amounts of </a:t>
            </a:r>
            <a:r>
              <a:rPr lang="en-US" dirty="0" smtClean="0"/>
              <a:t>unused</a:t>
            </a:r>
            <a:r>
              <a:rPr lang="en-US" baseline="0" dirty="0" smtClean="0"/>
              <a:t> storage, e.g. </a:t>
            </a:r>
            <a:r>
              <a:rPr lang="en-US" baseline="0" dirty="0" err="1" smtClean="0"/>
              <a:t>GBytes</a:t>
            </a:r>
            <a:r>
              <a:rPr lang="en-US" baseline="0" dirty="0" smtClean="0"/>
              <a:t> in everyone’s pockets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97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where these questions really matter</a:t>
            </a:r>
            <a:r>
              <a:rPr lang="mr-IN" dirty="0" smtClean="0"/>
              <a:t>…</a:t>
            </a:r>
            <a:r>
              <a:rPr lang="en-US" dirty="0" smtClean="0"/>
              <a:t>.maybe</a:t>
            </a:r>
            <a:r>
              <a:rPr lang="en-US" baseline="0" dirty="0" smtClean="0"/>
              <a:t> you can trust a cloud storage company, but you can’t trust the wide open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294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kind of proof of storage do we need?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39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79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511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639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same proof</a:t>
            </a:r>
            <a:r>
              <a:rPr lang="en-US" baseline="0" dirty="0" smtClean="0"/>
              <a:t> of space notion as Bram presented yesterday, that is stronger. Time access here. Bram’s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require certain amount of space to produce, regardless of a time access.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49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same proof</a:t>
            </a:r>
            <a:r>
              <a:rPr lang="en-US" baseline="0" dirty="0" smtClean="0"/>
              <a:t> of space notion as Bram presented yesterday, that is stronger. Time access here. Bram’s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require certain amount of space to produce, regardless of a time access.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148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1898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8944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77FBC3FE-BB2C-1044-89F2-B99D47530E2A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1282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09775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26365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567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433387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0775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66FD923E-8903-5D47-B10C-4F6A4C9603EC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508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72853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4321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3378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415088"/>
            <a:ext cx="20462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1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03850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8481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9000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0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655858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4D90854B-F20B-EC40-9D37-820F333C81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009F617E-86C3-EC4E-9984-7A411D16902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12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2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2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2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3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26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7.png"/><Relationship Id="rId5" Type="http://schemas.openxmlformats.org/officeDocument/2006/relationships/image" Target="../media/image50.png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24.tiff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53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5" Type="http://schemas.openxmlformats.org/officeDocument/2006/relationships/image" Target="../media/image5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6" Type="http://schemas.openxmlformats.org/officeDocument/2006/relationships/image" Target="../media/image27.png"/><Relationship Id="rId7" Type="http://schemas.openxmlformats.org/officeDocument/2006/relationships/image" Target="../media/image56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1.png"/><Relationship Id="rId3" Type="http://schemas.openxmlformats.org/officeDocument/2006/relationships/image" Target="../media/image6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png"/><Relationship Id="rId3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tiff"/><Relationship Id="rId5" Type="http://schemas.openxmlformats.org/officeDocument/2006/relationships/image" Target="../media/image65.png"/><Relationship Id="rId6" Type="http://schemas.openxmlformats.org/officeDocument/2006/relationships/image" Target="../media/image56.tiff"/><Relationship Id="rId7" Type="http://schemas.openxmlformats.org/officeDocument/2006/relationships/image" Target="../media/image61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0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547141" y="905136"/>
            <a:ext cx="8229600" cy="823913"/>
          </a:xfrm>
        </p:spPr>
        <p:txBody>
          <a:bodyPr/>
          <a:lstStyle/>
          <a:p>
            <a:r>
              <a:rPr lang="en-US" altLang="en-US" sz="6000" dirty="0" smtClean="0">
                <a:solidFill>
                  <a:schemeClr val="bg2"/>
                </a:solidFill>
                <a:latin typeface="Arial" charset="0"/>
                <a:ea typeface="ＭＳ Ｐゴシック" charset="-128"/>
              </a:rPr>
              <a:t>Proof of </a:t>
            </a:r>
            <a:r>
              <a:rPr lang="en-US" altLang="en-US" sz="6000" dirty="0" smtClean="0">
                <a:solidFill>
                  <a:schemeClr val="bg2"/>
                </a:solidFill>
                <a:latin typeface="Arial" charset="0"/>
                <a:ea typeface="ＭＳ Ｐゴシック" charset="-128"/>
              </a:rPr>
              <a:t>Replication</a:t>
            </a:r>
            <a:br>
              <a:rPr lang="en-US" altLang="en-US" sz="6000" dirty="0" smtClean="0">
                <a:solidFill>
                  <a:schemeClr val="bg2"/>
                </a:solidFill>
                <a:latin typeface="Arial" charset="0"/>
                <a:ea typeface="ＭＳ Ｐゴシック" charset="-128"/>
              </a:rPr>
            </a:br>
            <a:r>
              <a:rPr lang="en-US" altLang="en-US" sz="3200" dirty="0" smtClean="0">
                <a:solidFill>
                  <a:schemeClr val="bg2"/>
                </a:solidFill>
                <a:latin typeface="Arial" charset="0"/>
                <a:ea typeface="ＭＳ Ｐゴシック" charset="-128"/>
              </a:rPr>
              <a:t>From Depth Robust Graphs</a:t>
            </a:r>
            <a:endParaRPr lang="en-US" altLang="en-US" sz="3200" dirty="0">
              <a:solidFill>
                <a:schemeClr val="bg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534101" y="4186198"/>
            <a:ext cx="6030479" cy="1316471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Joseph </a:t>
            </a:r>
            <a:r>
              <a:rPr lang="en-US" dirty="0" err="1" smtClean="0">
                <a:solidFill>
                  <a:schemeClr val="bg1"/>
                </a:solidFill>
              </a:rPr>
              <a:t>Bonneau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NYU</a:t>
            </a:r>
          </a:p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Juan Benet and Nicola Greco</a:t>
            </a:r>
          </a:p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Protocol Labs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34541" y="2478557"/>
            <a:ext cx="8229600" cy="615950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solidFill>
                  <a:schemeClr val="bg1"/>
                </a:solidFill>
                <a:ea typeface="+mn-ea"/>
                <a:cs typeface="+mn-cs"/>
              </a:rPr>
              <a:t>Ben </a:t>
            </a:r>
            <a:r>
              <a:rPr lang="en-US" dirty="0" err="1" smtClean="0">
                <a:solidFill>
                  <a:schemeClr val="bg1"/>
                </a:solidFill>
                <a:ea typeface="+mn-ea"/>
                <a:cs typeface="+mn-cs"/>
              </a:rPr>
              <a:t>Fisch</a:t>
            </a:r>
            <a:r>
              <a:rPr lang="en-US" dirty="0" smtClean="0">
                <a:solidFill>
                  <a:schemeClr val="bg1"/>
                </a:solidFill>
                <a:ea typeface="+mn-ea"/>
                <a:cs typeface="+mn-cs"/>
              </a:rPr>
              <a:t>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solidFill>
                  <a:schemeClr val="bg1"/>
                </a:solidFill>
                <a:ea typeface="+mn-ea"/>
                <a:cs typeface="+mn-cs"/>
              </a:rPr>
              <a:t>Stanford University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solidFill>
                <a:schemeClr val="bg1"/>
              </a:solidFill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solidFill>
                <a:schemeClr val="bg1"/>
              </a:solidFill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solidFill>
                <a:schemeClr val="bg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631" r="-6542" b="-631"/>
          <a:stretch/>
        </p:blipFill>
        <p:spPr>
          <a:xfrm>
            <a:off x="0" y="828438"/>
            <a:ext cx="9795211" cy="5572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708" y="1375116"/>
            <a:ext cx="644769" cy="466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220" y="1656175"/>
            <a:ext cx="644769" cy="466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861" y="2617762"/>
            <a:ext cx="644769" cy="466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123" y="2850953"/>
            <a:ext cx="644769" cy="466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877" y="3680075"/>
            <a:ext cx="644769" cy="466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185" y="4625880"/>
            <a:ext cx="644769" cy="466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722" y="4392688"/>
            <a:ext cx="644769" cy="4663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58662" y="1889366"/>
            <a:ext cx="386861" cy="96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78569" y="2250831"/>
            <a:ext cx="322385" cy="600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942491" y="3481754"/>
            <a:ext cx="803032" cy="910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48708" y="3160959"/>
            <a:ext cx="1207477" cy="1464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747845" y="4228270"/>
            <a:ext cx="803032" cy="3976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5169879" y="2370159"/>
            <a:ext cx="621320" cy="1111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89938" y="2370159"/>
            <a:ext cx="492369" cy="2022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02521" y="2027585"/>
            <a:ext cx="372210" cy="699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116873" y="3893419"/>
            <a:ext cx="2363666" cy="82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97722" y="3284760"/>
            <a:ext cx="117233" cy="943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5523" y="1690540"/>
            <a:ext cx="679941" cy="260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07833" y="775685"/>
            <a:ext cx="5873262" cy="537893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70000"/>
                  <a:satMod val="150000"/>
                  <a:alpha val="0"/>
                </a:schemeClr>
              </a:gs>
              <a:gs pos="100000">
                <a:schemeClr val="accent1">
                  <a:shade val="70000"/>
                  <a:satMod val="140000"/>
                </a:schemeClr>
              </a:gs>
              <a:gs pos="100000">
                <a:schemeClr val="accent1">
                  <a:tint val="100000"/>
                  <a:shade val="90000"/>
                  <a:satMod val="14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2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861" y="791115"/>
            <a:ext cx="828086" cy="93198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08031" y="3058681"/>
            <a:ext cx="2842846" cy="6137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089" y="2952872"/>
            <a:ext cx="728929" cy="7289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751" y="2981703"/>
            <a:ext cx="728929" cy="728929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2413903" y="2827009"/>
            <a:ext cx="487560" cy="544772"/>
          </a:xfrm>
          <a:prstGeom prst="ellipse">
            <a:avLst/>
          </a:prstGeom>
          <a:gradFill>
            <a:gsLst>
              <a:gs pos="55000">
                <a:srgbClr val="0070C0"/>
              </a:gs>
              <a:gs pos="100000">
                <a:srgbClr val="0070C0">
                  <a:alpha val="0"/>
                </a:srgbClr>
              </a:gs>
              <a:gs pos="100000">
                <a:schemeClr val="accent1">
                  <a:tint val="100000"/>
                  <a:shade val="100000"/>
                  <a:satMod val="100000"/>
                </a:schemeClr>
              </a:gs>
            </a:gsLst>
          </a:gradFill>
          <a:ln>
            <a:noFill/>
          </a:ln>
          <a:effectLst>
            <a:outerShdw blurRad="38100" dist="25400" dir="2700000" algn="br" rotWithShape="0">
              <a:srgbClr val="0070C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848708" y="3317336"/>
            <a:ext cx="2641676" cy="62607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555629" y="3617972"/>
            <a:ext cx="3235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Proof of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Storage</a:t>
            </a:r>
            <a:endParaRPr lang="en-US" b="1" dirty="0">
              <a:solidFill>
                <a:schemeClr val="bg1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16768" y="2007487"/>
            <a:ext cx="23349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Incentives to store files</a:t>
            </a:r>
          </a:p>
          <a:p>
            <a:pPr algn="ctr"/>
            <a:r>
              <a:rPr lang="en-US" sz="3200" b="1" dirty="0">
                <a:solidFill>
                  <a:srgbClr val="FFC000"/>
                </a:solidFill>
              </a:rPr>
              <a:t>a</a:t>
            </a:r>
            <a:r>
              <a:rPr lang="en-US" sz="3200" b="1" dirty="0" smtClean="0">
                <a:solidFill>
                  <a:srgbClr val="FFC000"/>
                </a:solidFill>
              </a:rPr>
              <a:t>lso create incentives to cheat</a:t>
            </a:r>
            <a:endParaRPr lang="en-US" sz="3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499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631" r="-6542" b="-631"/>
          <a:stretch/>
        </p:blipFill>
        <p:spPr>
          <a:xfrm>
            <a:off x="0" y="828438"/>
            <a:ext cx="9795211" cy="5572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08" y="1375116"/>
            <a:ext cx="644769" cy="466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20" y="1656175"/>
            <a:ext cx="644769" cy="466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61" y="2617762"/>
            <a:ext cx="644769" cy="466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23" y="2850953"/>
            <a:ext cx="644769" cy="466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77" y="3680075"/>
            <a:ext cx="644769" cy="466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185" y="4625880"/>
            <a:ext cx="644769" cy="466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22" y="4392688"/>
            <a:ext cx="644769" cy="4663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58662" y="1889366"/>
            <a:ext cx="386861" cy="96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78569" y="2250831"/>
            <a:ext cx="322385" cy="600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942491" y="3481754"/>
            <a:ext cx="803032" cy="910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48708" y="3160959"/>
            <a:ext cx="1207477" cy="1464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747845" y="4228270"/>
            <a:ext cx="803032" cy="3976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5169879" y="2370159"/>
            <a:ext cx="621320" cy="1111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89938" y="2370159"/>
            <a:ext cx="492369" cy="2022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02521" y="2027585"/>
            <a:ext cx="372210" cy="699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116873" y="3893419"/>
            <a:ext cx="2363666" cy="82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97722" y="3284760"/>
            <a:ext cx="117233" cy="943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5523" y="1690540"/>
            <a:ext cx="679941" cy="260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07833" y="775685"/>
            <a:ext cx="5873262" cy="537893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70000"/>
                  <a:satMod val="150000"/>
                  <a:alpha val="0"/>
                </a:schemeClr>
              </a:gs>
              <a:gs pos="100000">
                <a:schemeClr val="accent1">
                  <a:shade val="70000"/>
                  <a:satMod val="140000"/>
                </a:schemeClr>
              </a:gs>
              <a:gs pos="100000">
                <a:schemeClr val="accent1">
                  <a:tint val="100000"/>
                  <a:shade val="90000"/>
                  <a:satMod val="14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2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861" y="791115"/>
            <a:ext cx="828086" cy="93198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08031" y="3058681"/>
            <a:ext cx="2842846" cy="6137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89" y="2952872"/>
            <a:ext cx="728929" cy="7289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751" y="2981703"/>
            <a:ext cx="728929" cy="728929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2413903" y="2827009"/>
            <a:ext cx="487560" cy="544772"/>
          </a:xfrm>
          <a:prstGeom prst="ellipse">
            <a:avLst/>
          </a:prstGeom>
          <a:gradFill>
            <a:gsLst>
              <a:gs pos="55000">
                <a:srgbClr val="0070C0"/>
              </a:gs>
              <a:gs pos="100000">
                <a:srgbClr val="0070C0">
                  <a:alpha val="0"/>
                </a:srgbClr>
              </a:gs>
              <a:gs pos="100000">
                <a:schemeClr val="accent1">
                  <a:tint val="100000"/>
                  <a:shade val="100000"/>
                  <a:satMod val="100000"/>
                </a:schemeClr>
              </a:gs>
            </a:gsLst>
          </a:gradFill>
          <a:ln>
            <a:noFill/>
          </a:ln>
          <a:effectLst>
            <a:outerShdw blurRad="38100" dist="25400" dir="2700000" algn="br" rotWithShape="0">
              <a:srgbClr val="0070C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848708" y="3317336"/>
            <a:ext cx="2641676" cy="62607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555629" y="3617972"/>
            <a:ext cx="3235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Proof of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Storage</a:t>
            </a:r>
            <a:endParaRPr lang="en-US" b="1" dirty="0">
              <a:solidFill>
                <a:schemeClr val="bg1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16768" y="2007487"/>
            <a:ext cx="233491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Generate large amount of </a:t>
            </a:r>
            <a:r>
              <a:rPr lang="en-US" sz="4400" b="1" i="1" dirty="0" smtClean="0">
                <a:solidFill>
                  <a:srgbClr val="FFC000"/>
                </a:solidFill>
              </a:rPr>
              <a:t>junk</a:t>
            </a:r>
            <a:r>
              <a:rPr lang="en-US" sz="3200" b="1" dirty="0" smtClean="0">
                <a:solidFill>
                  <a:srgbClr val="FFC000"/>
                </a:solidFill>
              </a:rPr>
              <a:t> data on the fly from small seed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6720" y="72710"/>
            <a:ext cx="548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“Data Generation Attack”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654356" y="3466006"/>
            <a:ext cx="371941" cy="17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943" y="1074842"/>
            <a:ext cx="2232408" cy="23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16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631" r="-6542" b="-631"/>
          <a:stretch/>
        </p:blipFill>
        <p:spPr>
          <a:xfrm>
            <a:off x="0" y="828438"/>
            <a:ext cx="9795211" cy="5572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08" y="1375116"/>
            <a:ext cx="644769" cy="466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20" y="1656175"/>
            <a:ext cx="644769" cy="466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61" y="2617762"/>
            <a:ext cx="644769" cy="466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23" y="2850953"/>
            <a:ext cx="644769" cy="466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77" y="3680075"/>
            <a:ext cx="644769" cy="466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185" y="4625880"/>
            <a:ext cx="644769" cy="466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22" y="4392688"/>
            <a:ext cx="644769" cy="4663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58662" y="1889366"/>
            <a:ext cx="386861" cy="96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78569" y="2250831"/>
            <a:ext cx="322385" cy="600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942491" y="3481754"/>
            <a:ext cx="803032" cy="910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48708" y="3160959"/>
            <a:ext cx="1207477" cy="1464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747845" y="4228270"/>
            <a:ext cx="803032" cy="3976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5169879" y="2370159"/>
            <a:ext cx="621320" cy="1111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89938" y="2370159"/>
            <a:ext cx="492369" cy="2022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02521" y="2027585"/>
            <a:ext cx="372210" cy="699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116873" y="3893419"/>
            <a:ext cx="2363666" cy="82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97722" y="3284760"/>
            <a:ext cx="117233" cy="943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5523" y="1690540"/>
            <a:ext cx="679941" cy="260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07833" y="775685"/>
            <a:ext cx="5873262" cy="537893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70000"/>
                  <a:satMod val="150000"/>
                  <a:alpha val="0"/>
                </a:schemeClr>
              </a:gs>
              <a:gs pos="100000">
                <a:schemeClr val="accent1">
                  <a:shade val="70000"/>
                  <a:satMod val="140000"/>
                </a:schemeClr>
              </a:gs>
              <a:gs pos="100000">
                <a:schemeClr val="accent1">
                  <a:tint val="100000"/>
                  <a:shade val="90000"/>
                  <a:satMod val="14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2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861" y="791115"/>
            <a:ext cx="828086" cy="93198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08031" y="3058681"/>
            <a:ext cx="2842846" cy="6137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89" y="2952872"/>
            <a:ext cx="728929" cy="7289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751" y="2981703"/>
            <a:ext cx="728929" cy="728929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2413903" y="2827009"/>
            <a:ext cx="487560" cy="544772"/>
          </a:xfrm>
          <a:prstGeom prst="ellipse">
            <a:avLst/>
          </a:prstGeom>
          <a:gradFill>
            <a:gsLst>
              <a:gs pos="55000">
                <a:srgbClr val="0070C0"/>
              </a:gs>
              <a:gs pos="100000">
                <a:srgbClr val="0070C0">
                  <a:alpha val="0"/>
                </a:srgbClr>
              </a:gs>
              <a:gs pos="100000">
                <a:schemeClr val="accent1">
                  <a:tint val="100000"/>
                  <a:shade val="100000"/>
                  <a:satMod val="100000"/>
                </a:schemeClr>
              </a:gs>
            </a:gsLst>
          </a:gradFill>
          <a:ln>
            <a:noFill/>
          </a:ln>
          <a:effectLst>
            <a:outerShdw blurRad="38100" dist="25400" dir="2700000" algn="br" rotWithShape="0">
              <a:srgbClr val="0070C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848708" y="3317336"/>
            <a:ext cx="2641676" cy="62607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654356" y="3466006"/>
            <a:ext cx="371941" cy="17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943" y="1074842"/>
            <a:ext cx="2232408" cy="235503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9144000" cy="6400807"/>
          </a:xfrm>
          <a:prstGeom prst="rect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rgbClr val="FFC000"/>
                </a:solidFill>
              </a:rPr>
              <a:t>Proof that you are </a:t>
            </a:r>
            <a:r>
              <a:rPr lang="en-US" sz="4400" b="1" i="1" dirty="0" smtClean="0">
                <a:solidFill>
                  <a:srgbClr val="FFC000"/>
                </a:solidFill>
              </a:rPr>
              <a:t>dedicating unique resources</a:t>
            </a:r>
            <a:r>
              <a:rPr lang="en-US" sz="3600" i="1" dirty="0" smtClean="0">
                <a:solidFill>
                  <a:srgbClr val="FFC000"/>
                </a:solidFill>
              </a:rPr>
              <a:t> to storing data even if you can generate all the data from a small seed</a:t>
            </a:r>
            <a:endParaRPr lang="en-US" sz="3600" i="1" dirty="0">
              <a:solidFill>
                <a:srgbClr val="FFC000"/>
              </a:solidFill>
            </a:endParaRPr>
          </a:p>
        </p:txBody>
      </p:sp>
      <p:sp>
        <p:nvSpPr>
          <p:cNvPr id="19" name="Triangle 18"/>
          <p:cNvSpPr/>
          <p:nvPr/>
        </p:nvSpPr>
        <p:spPr>
          <a:xfrm>
            <a:off x="3090075" y="1108768"/>
            <a:ext cx="2579076" cy="1175989"/>
          </a:xfrm>
          <a:prstGeom prst="triangle">
            <a:avLst/>
          </a:prstGeom>
          <a:solidFill>
            <a:srgbClr val="C00000">
              <a:alpha val="4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48708" y="237670"/>
            <a:ext cx="32310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The need to use same amount of resources removes incentive to “cheat”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694372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631" r="-6542" b="-631"/>
          <a:stretch/>
        </p:blipFill>
        <p:spPr>
          <a:xfrm>
            <a:off x="0" y="828438"/>
            <a:ext cx="9795211" cy="5572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08" y="1375116"/>
            <a:ext cx="644769" cy="466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20" y="1656175"/>
            <a:ext cx="644769" cy="466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61" y="2617762"/>
            <a:ext cx="644769" cy="466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23" y="2850953"/>
            <a:ext cx="644769" cy="466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77" y="3680075"/>
            <a:ext cx="644769" cy="466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185" y="4625880"/>
            <a:ext cx="644769" cy="466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22" y="4392688"/>
            <a:ext cx="644769" cy="4663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58662" y="1889366"/>
            <a:ext cx="386861" cy="96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78569" y="2250831"/>
            <a:ext cx="322385" cy="600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942491" y="3481754"/>
            <a:ext cx="803032" cy="910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48708" y="3160959"/>
            <a:ext cx="1207477" cy="1464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747845" y="4228270"/>
            <a:ext cx="803032" cy="3976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5169879" y="2370159"/>
            <a:ext cx="621320" cy="1111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89938" y="2370159"/>
            <a:ext cx="492369" cy="2022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02521" y="2027585"/>
            <a:ext cx="372210" cy="699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116873" y="3893419"/>
            <a:ext cx="2363666" cy="82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97722" y="3284760"/>
            <a:ext cx="117233" cy="943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5523" y="1690540"/>
            <a:ext cx="679941" cy="260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07833" y="775685"/>
            <a:ext cx="5873262" cy="537893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70000"/>
                  <a:satMod val="150000"/>
                  <a:alpha val="0"/>
                </a:schemeClr>
              </a:gs>
              <a:gs pos="100000">
                <a:schemeClr val="accent1">
                  <a:shade val="70000"/>
                  <a:satMod val="140000"/>
                </a:schemeClr>
              </a:gs>
              <a:gs pos="100000">
                <a:schemeClr val="accent1">
                  <a:tint val="100000"/>
                  <a:shade val="90000"/>
                  <a:satMod val="14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2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861" y="791115"/>
            <a:ext cx="828086" cy="93198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08031" y="3058681"/>
            <a:ext cx="2842846" cy="6137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89" y="2952872"/>
            <a:ext cx="728929" cy="7289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751" y="2981703"/>
            <a:ext cx="728929" cy="728929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2413903" y="2827009"/>
            <a:ext cx="487560" cy="544772"/>
          </a:xfrm>
          <a:prstGeom prst="ellipse">
            <a:avLst/>
          </a:prstGeom>
          <a:gradFill>
            <a:gsLst>
              <a:gs pos="55000">
                <a:srgbClr val="0070C0"/>
              </a:gs>
              <a:gs pos="100000">
                <a:srgbClr val="0070C0">
                  <a:alpha val="0"/>
                </a:srgbClr>
              </a:gs>
              <a:gs pos="100000">
                <a:schemeClr val="accent1">
                  <a:tint val="100000"/>
                  <a:shade val="100000"/>
                  <a:satMod val="100000"/>
                </a:schemeClr>
              </a:gs>
            </a:gsLst>
          </a:gradFill>
          <a:ln>
            <a:noFill/>
          </a:ln>
          <a:effectLst>
            <a:outerShdw blurRad="38100" dist="25400" dir="2700000" algn="br" rotWithShape="0">
              <a:srgbClr val="0070C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848708" y="3317336"/>
            <a:ext cx="2641676" cy="62607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654356" y="3466006"/>
            <a:ext cx="371941" cy="17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943" y="1074842"/>
            <a:ext cx="2232408" cy="235503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9144000" cy="6400807"/>
          </a:xfrm>
          <a:prstGeom prst="rect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rgbClr val="FF6802"/>
                </a:solidFill>
              </a:rPr>
              <a:t>Proof that you are </a:t>
            </a:r>
            <a:r>
              <a:rPr lang="en-US" sz="4400" b="1" i="1" dirty="0" smtClean="0">
                <a:solidFill>
                  <a:srgbClr val="FF6802"/>
                </a:solidFill>
              </a:rPr>
              <a:t>dedicating unique resources </a:t>
            </a:r>
            <a:r>
              <a:rPr lang="en-US" sz="3600" i="1" dirty="0" smtClean="0">
                <a:solidFill>
                  <a:srgbClr val="FF6802"/>
                </a:solidFill>
              </a:rPr>
              <a:t>to </a:t>
            </a:r>
            <a:r>
              <a:rPr lang="en-US" sz="4800" b="1" i="1" dirty="0" smtClean="0">
                <a:solidFill>
                  <a:srgbClr val="FF6802"/>
                </a:solidFill>
              </a:rPr>
              <a:t>storing N replicas of a file</a:t>
            </a:r>
            <a:r>
              <a:rPr lang="en-US" sz="4800" i="1" dirty="0" smtClean="0">
                <a:solidFill>
                  <a:srgbClr val="FF6802"/>
                </a:solidFill>
              </a:rPr>
              <a:t> </a:t>
            </a:r>
            <a:r>
              <a:rPr lang="en-US" sz="3600" i="1" dirty="0" smtClean="0">
                <a:solidFill>
                  <a:srgbClr val="FF6802"/>
                </a:solidFill>
              </a:rPr>
              <a:t>even if you know the file</a:t>
            </a:r>
            <a:endParaRPr lang="en-US" sz="3600" i="1" dirty="0">
              <a:solidFill>
                <a:srgbClr val="FF680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485" y="5082643"/>
            <a:ext cx="1109296" cy="110929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9065" y="5078098"/>
            <a:ext cx="1109296" cy="11092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475" y="5095613"/>
            <a:ext cx="1109296" cy="11092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5947" y="5095251"/>
            <a:ext cx="1109296" cy="110929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6527" y="5090706"/>
            <a:ext cx="1109296" cy="110929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937" y="5108221"/>
            <a:ext cx="1109296" cy="110929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2327" y="5108221"/>
            <a:ext cx="1109296" cy="11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372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" r="6672"/>
          <a:stretch/>
        </p:blipFill>
        <p:spPr>
          <a:xfrm>
            <a:off x="-1" y="0"/>
            <a:ext cx="9144001" cy="56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431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5" y="479388"/>
            <a:ext cx="7707865" cy="935344"/>
          </a:xfrm>
        </p:spPr>
        <p:txBody>
          <a:bodyPr/>
          <a:lstStyle/>
          <a:p>
            <a:r>
              <a:rPr lang="en-US" sz="3200" dirty="0" smtClean="0"/>
              <a:t>Proof of Replication: Towards a Cryptographic Definition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endParaRPr lang="en-US" sz="2800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800" dirty="0" err="1" smtClean="0">
                    <a:solidFill>
                      <a:schemeClr val="bg1"/>
                    </a:solidFill>
                  </a:rPr>
                  <a:t>PoRep.Setup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𝜆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𝑖𝑑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𝑖𝑑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𝑐𝑜𝑚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lvl="2"/>
                <a:r>
                  <a:rPr lang="en-US" sz="2400" dirty="0" smtClean="0">
                    <a:solidFill>
                      <a:schemeClr val="bg1"/>
                    </a:solidFill>
                  </a:rPr>
                  <a:t>Setup generates replica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𝑐𝑜𝑚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-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commitment to data D</a:t>
                </a:r>
              </a:p>
              <a:p>
                <a:endParaRPr lang="en-US" sz="2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800" dirty="0" err="1" smtClean="0">
                    <a:solidFill>
                      <a:schemeClr val="bg1"/>
                    </a:solidFill>
                  </a:rPr>
                  <a:t>PoRep.Prove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𝑅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𝑖𝑑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b/>
                    </m:sSub>
                  </m:oMath>
                </a14:m>
                <a:endParaRPr lang="en-US" sz="2800" dirty="0" smtClean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 smtClean="0">
                    <a:solidFill>
                      <a:schemeClr val="bg1"/>
                    </a:solidFill>
                  </a:rPr>
                  <a:t>Takes in a challenge c</a:t>
                </a:r>
              </a:p>
              <a:p>
                <a:pPr lvl="2"/>
                <a:r>
                  <a:rPr lang="en-US" sz="2400" dirty="0" smtClean="0">
                    <a:solidFill>
                      <a:schemeClr val="bg1"/>
                    </a:solidFill>
                  </a:rPr>
                  <a:t>Outputs proof of storage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en-US" sz="2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800" dirty="0" err="1" smtClean="0">
                    <a:solidFill>
                      <a:schemeClr val="bg1"/>
                    </a:solidFill>
                    <a:sym typeface="Wingdings"/>
                  </a:rPr>
                  <a:t>PoRep.Verify</a:t>
                </a:r>
                <a:r>
                  <a:rPr lang="en-US" sz="2800" dirty="0">
                    <a:solidFill>
                      <a:schemeClr val="bg1"/>
                    </a:solidFill>
                    <a:sym typeface="Wingdings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𝑖𝑑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, 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𝑐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𝑐𝑜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sym typeface="Wingdings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sym typeface="Wingdings"/>
                          </a:rPr>
                          <m:t>𝐷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, 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𝜋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→{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𝐴𝑐𝑐𝑒𝑝𝑡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𝑅𝑒𝑗𝑒𝑐𝑡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2613" b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0955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3936"/>
            <a:ext cx="9144000" cy="3210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0338" y="2484408"/>
            <a:ext cx="263968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Setup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7355" y="4208208"/>
            <a:ext cx="561004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Attacker must fail if it isn’t storing replica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655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5" y="479388"/>
            <a:ext cx="7707865" cy="935344"/>
          </a:xfrm>
        </p:spPr>
        <p:txBody>
          <a:bodyPr/>
          <a:lstStyle/>
          <a:p>
            <a:pPr algn="ctr"/>
            <a:r>
              <a:rPr lang="en-US" sz="3200" dirty="0" smtClean="0"/>
              <a:t>Towards a Cryptographic Definition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Security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35" y="4027234"/>
            <a:ext cx="885917" cy="885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0124" y="319951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Encode(D, id)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82" y="1831535"/>
            <a:ext cx="885917" cy="88591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085535" y="3998995"/>
            <a:ext cx="893564" cy="914156"/>
          </a:xfrm>
          <a:prstGeom prst="rect">
            <a:avLst/>
          </a:prstGeom>
          <a:blipFill dpi="0" rotWithShape="1">
            <a:blip r:embed="rId3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32317" y="2825617"/>
            <a:ext cx="0" cy="854987"/>
          </a:xfrm>
          <a:prstGeom prst="straightConnector1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62434" y="397989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726611" y="2035834"/>
            <a:ext cx="3127872" cy="17253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727888" y="1557236"/>
                <a:ext cx="1052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𝐶𝑜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88" y="1557236"/>
                <a:ext cx="105278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" y="2512113"/>
            <a:ext cx="2113472" cy="21134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3931" y="203743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Adversary</a:t>
            </a:r>
            <a:endParaRPr lang="en-US" sz="3200" i="1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445" y="2751527"/>
            <a:ext cx="2834163" cy="28341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77584" y="2053087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chemeClr val="bg1"/>
                </a:solidFill>
              </a:rPr>
              <a:t>Challenger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73043" y="2121780"/>
            <a:ext cx="2981439" cy="1823926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phase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884979" y="3954749"/>
            <a:ext cx="3026223" cy="1327289"/>
          </a:xfrm>
          <a:prstGeom prst="rect">
            <a:avLst/>
          </a:prstGeom>
          <a:solidFill>
            <a:srgbClr val="0070C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Challenge phase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46929" y="4349224"/>
            <a:ext cx="31023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54875" y="3945706"/>
                <a:ext cx="412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75" y="3945706"/>
                <a:ext cx="412421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3898688" y="5047665"/>
            <a:ext cx="3102321" cy="228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441065" y="4951483"/>
                <a:ext cx="850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𝜋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𝑖𝑑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065" y="4951483"/>
                <a:ext cx="85023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681623" y="5044566"/>
                <a:ext cx="407066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sz="2000" dirty="0" smtClean="0">
                    <a:solidFill>
                      <a:schemeClr val="bg1"/>
                    </a:solidFill>
                    <a:sym typeface="Wingdings"/>
                  </a:rPr>
                  <a:t>Verify</a:t>
                </a:r>
                <a:r>
                  <a:rPr lang="en-US" sz="2000" dirty="0">
                    <a:solidFill>
                      <a:schemeClr val="bg1"/>
                    </a:solidFill>
                    <a:sym typeface="Wingdings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𝑖𝑑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,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𝑐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,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𝑐𝑜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sym typeface="Wingdings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sym typeface="Wingdings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,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𝜋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5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23" y="5044566"/>
                <a:ext cx="4070662" cy="707886"/>
              </a:xfrm>
              <a:prstGeom prst="rect">
                <a:avLst/>
              </a:prstGeom>
              <a:blipFill rotWithShape="0">
                <a:blip r:embed="rId9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648342" y="5823858"/>
                <a:ext cx="25162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𝐴𝑐𝑐𝑒𝑝𝑡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𝑅𝑒𝑗𝑒𝑐𝑡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342" y="5823858"/>
                <a:ext cx="2516266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8094048" y="5414650"/>
            <a:ext cx="0" cy="427494"/>
          </a:xfrm>
          <a:prstGeom prst="straightConnector1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26611" y="2274493"/>
            <a:ext cx="0" cy="312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827540" y="3378134"/>
                <a:ext cx="9592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𝑇𝑖𝑚𝑒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540" y="3378134"/>
                <a:ext cx="959237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6385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5" y="479388"/>
            <a:ext cx="7707865" cy="935344"/>
          </a:xfrm>
        </p:spPr>
        <p:txBody>
          <a:bodyPr/>
          <a:lstStyle/>
          <a:p>
            <a:pPr algn="ctr"/>
            <a:r>
              <a:rPr lang="en-US" sz="3200" dirty="0" smtClean="0"/>
              <a:t>Towards a Cryptographic Definition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1.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</a:rPr>
              <a:t>Retrievability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35" y="4027234"/>
            <a:ext cx="885917" cy="885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0124" y="319951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Encode(D, id)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82" y="1831535"/>
            <a:ext cx="885917" cy="88591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085535" y="3998995"/>
            <a:ext cx="893564" cy="914156"/>
          </a:xfrm>
          <a:prstGeom prst="rect">
            <a:avLst/>
          </a:prstGeom>
          <a:blipFill dpi="0" rotWithShape="1">
            <a:blip r:embed="rId3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32317" y="2825617"/>
            <a:ext cx="0" cy="854987"/>
          </a:xfrm>
          <a:prstGeom prst="straightConnector1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62434" y="397989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726611" y="2035834"/>
            <a:ext cx="3127872" cy="17253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727888" y="1557236"/>
                <a:ext cx="1052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𝐶𝑜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88" y="1557236"/>
                <a:ext cx="105278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" y="2512113"/>
            <a:ext cx="2113472" cy="21134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3931" y="203743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Adversary</a:t>
            </a:r>
            <a:endParaRPr lang="en-US" sz="3200" i="1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445" y="2751527"/>
            <a:ext cx="2834163" cy="28341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77584" y="2053087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chemeClr val="bg1"/>
                </a:solidFill>
              </a:rPr>
              <a:t>Challenger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73043" y="2121780"/>
            <a:ext cx="2981439" cy="1823926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phase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884979" y="3954749"/>
            <a:ext cx="3026223" cy="1327289"/>
          </a:xfrm>
          <a:prstGeom prst="rect">
            <a:avLst/>
          </a:prstGeom>
          <a:solidFill>
            <a:srgbClr val="0070C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Challenge phase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46929" y="4349224"/>
            <a:ext cx="31023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54875" y="3945706"/>
                <a:ext cx="412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75" y="3945706"/>
                <a:ext cx="412421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3898688" y="5047665"/>
            <a:ext cx="3102321" cy="228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441065" y="4951483"/>
                <a:ext cx="850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𝜋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𝑖𝑑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065" y="4951483"/>
                <a:ext cx="85023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681623" y="5044566"/>
                <a:ext cx="407066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sz="2000" dirty="0" smtClean="0">
                    <a:solidFill>
                      <a:schemeClr val="bg1"/>
                    </a:solidFill>
                    <a:sym typeface="Wingdings"/>
                  </a:rPr>
                  <a:t>Verify</a:t>
                </a:r>
                <a:r>
                  <a:rPr lang="en-US" sz="2000" dirty="0">
                    <a:solidFill>
                      <a:schemeClr val="bg1"/>
                    </a:solidFill>
                    <a:sym typeface="Wingdings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𝑖𝑑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,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𝑐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,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𝑐𝑜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sym typeface="Wingdings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sym typeface="Wingdings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,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sym typeface="Wingdings"/>
                      </a:rPr>
                      <m:t>𝜋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5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23" y="5044566"/>
                <a:ext cx="4070662" cy="707886"/>
              </a:xfrm>
              <a:prstGeom prst="rect">
                <a:avLst/>
              </a:prstGeom>
              <a:blipFill rotWithShape="0">
                <a:blip r:embed="rId9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648342" y="5823858"/>
                <a:ext cx="25162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𝐴𝑐𝑐𝑒𝑝𝑡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𝑅𝑒𝑗𝑒𝑐𝑡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342" y="5823858"/>
                <a:ext cx="2516266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8094048" y="5414650"/>
            <a:ext cx="0" cy="427494"/>
          </a:xfrm>
          <a:prstGeom prst="straightConnector1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26611" y="2274493"/>
            <a:ext cx="0" cy="312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827540" y="3378134"/>
                <a:ext cx="9592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𝑇𝑖𝑚𝑒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540" y="3378134"/>
                <a:ext cx="959237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94990" y="4992242"/>
            <a:ext cx="1604618" cy="1272310"/>
          </a:xfrm>
          <a:prstGeom prst="rect">
            <a:avLst/>
          </a:prstGeom>
          <a:solidFill>
            <a:srgbClr val="00B050">
              <a:alpha val="6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Extractor</a:t>
            </a:r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06015" y="4407371"/>
            <a:ext cx="0" cy="854987"/>
          </a:xfrm>
          <a:prstGeom prst="straightConnector1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097299" y="4447129"/>
            <a:ext cx="0" cy="775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535" y="6223968"/>
            <a:ext cx="6346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33144" y="596475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88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5" y="479388"/>
            <a:ext cx="7707865" cy="935344"/>
          </a:xfrm>
        </p:spPr>
        <p:txBody>
          <a:bodyPr/>
          <a:lstStyle/>
          <a:p>
            <a:pPr algn="ctr"/>
            <a:r>
              <a:rPr lang="en-US" sz="3200" dirty="0" smtClean="0"/>
              <a:t>Towards a Cryptographic Definition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2. Space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35" y="4027234"/>
            <a:ext cx="885917" cy="885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0124" y="319951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Encode(D, id)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182" y="1831535"/>
            <a:ext cx="885917" cy="88591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085535" y="3998995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32317" y="2825617"/>
            <a:ext cx="0" cy="854987"/>
          </a:xfrm>
          <a:prstGeom prst="straightConnector1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62434" y="397989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726611" y="2035834"/>
            <a:ext cx="3127872" cy="17253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" y="2512113"/>
            <a:ext cx="2113472" cy="21134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3931" y="203743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Adversary</a:t>
            </a:r>
            <a:endParaRPr lang="en-US" sz="3200" i="1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445" y="2751527"/>
            <a:ext cx="2834163" cy="28341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77584" y="2053087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chemeClr val="bg1"/>
                </a:solidFill>
              </a:rPr>
              <a:t>Challenger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73043" y="2121780"/>
            <a:ext cx="2981439" cy="1823926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phase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884979" y="3954749"/>
            <a:ext cx="3026223" cy="1327289"/>
          </a:xfrm>
          <a:prstGeom prst="rect">
            <a:avLst/>
          </a:prstGeom>
          <a:solidFill>
            <a:srgbClr val="0070C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Challenge phase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46929" y="4349224"/>
            <a:ext cx="31023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98688" y="5047665"/>
            <a:ext cx="3102321" cy="228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26611" y="2274493"/>
            <a:ext cx="0" cy="312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827540" y="3378134"/>
                <a:ext cx="9592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𝑇𝑖𝑚𝑒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540" y="3378134"/>
                <a:ext cx="959237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34403" y="3982263"/>
                <a:ext cx="571892" cy="2472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03" y="3982263"/>
                <a:ext cx="571892" cy="2472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021913" y="4239593"/>
                <a:ext cx="597382" cy="254279"/>
              </a:xfrm>
              <a:prstGeom prst="rect">
                <a:avLst/>
              </a:prstGeom>
              <a:solidFill>
                <a:srgbClr val="FF680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913" y="4239593"/>
                <a:ext cx="597382" cy="2542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021913" y="4490674"/>
                <a:ext cx="597382" cy="22460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913" y="4490674"/>
                <a:ext cx="597382" cy="2246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034402" y="4721775"/>
                <a:ext cx="571892" cy="21460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02" y="4721775"/>
                <a:ext cx="571892" cy="2146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/>
          <p:cNvSpPr/>
          <p:nvPr/>
        </p:nvSpPr>
        <p:spPr>
          <a:xfrm rot="13401167">
            <a:off x="2938837" y="4272535"/>
            <a:ext cx="1520395" cy="1820185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56823" y="5468985"/>
                <a:ext cx="45930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C000"/>
                    </a:solidFill>
                  </a:rPr>
                  <a:t>Any snapshot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 smtClean="0">
                    <a:solidFill>
                      <a:srgbClr val="FFC000"/>
                    </a:solidFill>
                  </a:rPr>
                  <a:t> of Adversary’s state during challenge period is using at least (1-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FFC000"/>
                    </a:solidFill>
                  </a:rPr>
                  <a:t> space</a:t>
                </a:r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823" y="5468985"/>
                <a:ext cx="4593092" cy="1200329"/>
              </a:xfrm>
              <a:prstGeom prst="rect">
                <a:avLst/>
              </a:prstGeom>
              <a:blipFill rotWithShape="0">
                <a:blip r:embed="rId12"/>
                <a:stretch>
                  <a:fillRect l="-2125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6057" y="5167486"/>
            <a:ext cx="1223514" cy="8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40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8799" y="0"/>
            <a:ext cx="548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Centralized Cloud Storage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603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5" y="479388"/>
            <a:ext cx="7707865" cy="935344"/>
          </a:xfrm>
        </p:spPr>
        <p:txBody>
          <a:bodyPr/>
          <a:lstStyle/>
          <a:p>
            <a:pPr algn="ctr"/>
            <a:r>
              <a:rPr lang="en-US" sz="3200" dirty="0" smtClean="0"/>
              <a:t>Towards a Cryptographic Definition</a:t>
            </a:r>
            <a:br>
              <a:rPr lang="en-US" sz="3200" dirty="0" smtClean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. Replication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0124" y="319951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Encode(D, id)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182" y="1831535"/>
            <a:ext cx="885917" cy="885917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131733" y="2825617"/>
            <a:ext cx="400584" cy="1010884"/>
          </a:xfrm>
          <a:prstGeom prst="straightConnector1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726611" y="2035834"/>
            <a:ext cx="3127872" cy="17253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" y="2512113"/>
            <a:ext cx="1486882" cy="148688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3931" y="203743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Adversary</a:t>
            </a:r>
            <a:endParaRPr lang="en-US" sz="3200" i="1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445" y="2751527"/>
            <a:ext cx="2834163" cy="28341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77584" y="2053087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chemeClr val="bg1"/>
                </a:solidFill>
              </a:rPr>
              <a:t>Challenger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73043" y="2121780"/>
            <a:ext cx="2981439" cy="1823926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phase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884979" y="3954749"/>
            <a:ext cx="3026223" cy="1327289"/>
          </a:xfrm>
          <a:prstGeom prst="rect">
            <a:avLst/>
          </a:prstGeom>
          <a:solidFill>
            <a:srgbClr val="0070C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Challenge phase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46929" y="4349224"/>
            <a:ext cx="31023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98688" y="5047665"/>
            <a:ext cx="3102321" cy="228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26611" y="2274493"/>
            <a:ext cx="0" cy="312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827540" y="3378134"/>
                <a:ext cx="9592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𝑇𝑖𝑚𝑒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540" y="3378134"/>
                <a:ext cx="959237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34403" y="3982263"/>
                <a:ext cx="571892" cy="2472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03" y="3982263"/>
                <a:ext cx="571892" cy="2472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021913" y="4239593"/>
                <a:ext cx="597382" cy="254279"/>
              </a:xfrm>
              <a:prstGeom prst="rect">
                <a:avLst/>
              </a:prstGeom>
              <a:solidFill>
                <a:srgbClr val="FF680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913" y="4239593"/>
                <a:ext cx="597382" cy="25427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021913" y="4490674"/>
                <a:ext cx="597382" cy="22460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913" y="4490674"/>
                <a:ext cx="597382" cy="2246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034402" y="4721775"/>
                <a:ext cx="571892" cy="21460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02" y="4721775"/>
                <a:ext cx="571892" cy="2146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/>
          <p:cNvSpPr/>
          <p:nvPr/>
        </p:nvSpPr>
        <p:spPr>
          <a:xfrm rot="13401167">
            <a:off x="2938837" y="4272535"/>
            <a:ext cx="1520395" cy="1820185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6057" y="5167486"/>
            <a:ext cx="1223514" cy="85828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05" y="3894445"/>
            <a:ext cx="885917" cy="88591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35" y="3916021"/>
            <a:ext cx="885917" cy="885917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131733" y="3914921"/>
            <a:ext cx="893564" cy="914156"/>
          </a:xfrm>
          <a:prstGeom prst="rect">
            <a:avLst/>
          </a:prstGeom>
          <a:blipFill dpi="0" rotWithShape="1">
            <a:blip r:embed="rId12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110812" y="389731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id2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84789" y="3901369"/>
            <a:ext cx="893564" cy="914156"/>
          </a:xfrm>
          <a:prstGeom prst="rect">
            <a:avLst/>
          </a:prstGeom>
          <a:blipFill dpi="0" rotWithShape="1">
            <a:blip r:embed="rId12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301053" y="390837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id1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3106785" y="5463447"/>
                <a:ext cx="974637" cy="62401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85" y="5463447"/>
                <a:ext cx="974637" cy="62401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4197248" y="5777080"/>
            <a:ext cx="76904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5064607" y="5451839"/>
                <a:ext cx="488877" cy="635626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07" y="5451839"/>
                <a:ext cx="488877" cy="63562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5565632" y="5453283"/>
                <a:ext cx="475176" cy="63418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632" y="5453283"/>
                <a:ext cx="475176" cy="63418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9997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5" y="479388"/>
            <a:ext cx="7707865" cy="935344"/>
          </a:xfrm>
        </p:spPr>
        <p:txBody>
          <a:bodyPr/>
          <a:lstStyle/>
          <a:p>
            <a:pPr algn="ctr"/>
            <a:r>
              <a:rPr lang="en-US" sz="3200" dirty="0" smtClean="0"/>
              <a:t>Towards a Cryptographic Definition</a:t>
            </a:r>
            <a:br>
              <a:rPr lang="en-US" sz="3200" dirty="0" smtClean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. Replication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0124" y="319951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Encode(D, id)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55111" y="1688768"/>
                <a:ext cx="571892" cy="2472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11" y="1688768"/>
                <a:ext cx="571892" cy="2472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942621" y="1946098"/>
                <a:ext cx="597382" cy="254279"/>
              </a:xfrm>
              <a:prstGeom prst="rect">
                <a:avLst/>
              </a:prstGeom>
              <a:solidFill>
                <a:srgbClr val="FF680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621" y="1946098"/>
                <a:ext cx="597382" cy="2542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942621" y="2197179"/>
                <a:ext cx="597382" cy="22460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621" y="2197179"/>
                <a:ext cx="597382" cy="2246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955110" y="2428280"/>
                <a:ext cx="571892" cy="21460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10" y="2428280"/>
                <a:ext cx="571892" cy="2146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/>
          <p:cNvSpPr/>
          <p:nvPr/>
        </p:nvSpPr>
        <p:spPr>
          <a:xfrm rot="13401167">
            <a:off x="1859545" y="1979040"/>
            <a:ext cx="1520395" cy="1820185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65" y="2873991"/>
            <a:ext cx="1223514" cy="858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2027493" y="3169952"/>
                <a:ext cx="974637" cy="62401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493" y="3169952"/>
                <a:ext cx="974637" cy="62401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3117956" y="3483585"/>
            <a:ext cx="76904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985315" y="3158344"/>
                <a:ext cx="488877" cy="635626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315" y="3158344"/>
                <a:ext cx="488877" cy="63562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486340" y="3159788"/>
                <a:ext cx="475176" cy="63418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340" y="3159788"/>
                <a:ext cx="475176" cy="63418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5341269" y="4115335"/>
            <a:ext cx="1474880" cy="594417"/>
          </a:xfrm>
          <a:prstGeom prst="rect">
            <a:avLst/>
          </a:prstGeom>
          <a:solidFill>
            <a:srgbClr val="00B050">
              <a:alpha val="6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Extraction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86340" y="2529371"/>
            <a:ext cx="0" cy="264223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3" idx="2"/>
          </p:cNvCxnSpPr>
          <p:nvPr/>
        </p:nvCxnSpPr>
        <p:spPr>
          <a:xfrm flipH="1">
            <a:off x="4224745" y="3793970"/>
            <a:ext cx="5009" cy="8270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797698" y="3793970"/>
            <a:ext cx="5009" cy="8270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37706" y="4615338"/>
            <a:ext cx="67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57217" y="4621050"/>
            <a:ext cx="110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900834" y="1319047"/>
                <a:ext cx="4298901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Any snapshot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of Adversary’s state can be </a:t>
                </a:r>
                <a:r>
                  <a:rPr lang="en-US" sz="3200" b="1" dirty="0" smtClean="0">
                    <a:solidFill>
                      <a:schemeClr val="bg1"/>
                    </a:solidFill>
                  </a:rPr>
                  <a:t>partitioned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into </a:t>
                </a:r>
                <a:r>
                  <a:rPr lang="en-US" sz="3200" b="1" dirty="0" smtClean="0">
                    <a:solidFill>
                      <a:schemeClr val="bg1"/>
                    </a:solidFill>
                  </a:rPr>
                  <a:t>two parts</a:t>
                </a:r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en-US" sz="3200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rom each we can 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independently extract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the data file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834" y="1319047"/>
                <a:ext cx="4298901" cy="2677656"/>
              </a:xfrm>
              <a:prstGeom prst="rect">
                <a:avLst/>
              </a:prstGeom>
              <a:blipFill rotWithShape="0">
                <a:blip r:embed="rId11"/>
                <a:stretch>
                  <a:fillRect l="-2128" t="-1818" r="-2411" b="-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1137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48775" y="479387"/>
            <a:ext cx="7745520" cy="1469333"/>
          </a:xfrm>
        </p:spPr>
        <p:txBody>
          <a:bodyPr/>
          <a:lstStyle/>
          <a:p>
            <a:pPr algn="ctr"/>
            <a:r>
              <a:rPr lang="en-US" sz="3200" dirty="0" smtClean="0"/>
              <a:t>Towards a Cryptographic Definition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Impossibility of Strongest </a:t>
            </a:r>
            <a:r>
              <a:rPr lang="en-US" sz="3200" smtClean="0">
                <a:solidFill>
                  <a:schemeClr val="bg1">
                    <a:lumMod val="65000"/>
                  </a:schemeClr>
                </a:solidFill>
              </a:rPr>
              <a:t>Replication Definition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802640" y="2465414"/>
                <a:ext cx="974637" cy="62401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40" y="2465414"/>
                <a:ext cx="974637" cy="6240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3117954" y="2777423"/>
            <a:ext cx="17035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5162212" y="2465414"/>
                <a:ext cx="1268568" cy="62401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212" y="2465414"/>
                <a:ext cx="1268568" cy="6240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430780" y="2465414"/>
                <a:ext cx="340677" cy="62401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80" y="2465414"/>
                <a:ext cx="340677" cy="6240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2289958" y="3434910"/>
            <a:ext cx="0" cy="1481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34" y="3429892"/>
            <a:ext cx="1486882" cy="14868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013206" y="3915279"/>
            <a:ext cx="209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71127" y="5031419"/>
            <a:ext cx="209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Succeed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117954" y="3089432"/>
            <a:ext cx="170358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08669" y="3466376"/>
            <a:ext cx="209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Decode and run successful strategy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37105" y="2243270"/>
            <a:ext cx="209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Encrypt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12408" y="2324098"/>
            <a:ext cx="20930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Cannot partition into parts that each independently encode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88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48775" y="479387"/>
            <a:ext cx="7745520" cy="1469333"/>
          </a:xfrm>
        </p:spPr>
        <p:txBody>
          <a:bodyPr/>
          <a:lstStyle/>
          <a:p>
            <a:pPr algn="ctr"/>
            <a:r>
              <a:rPr lang="en-US" sz="3200" dirty="0" smtClean="0"/>
              <a:t>Towards a Cryptographic Definition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Impossibility of Strongest </a:t>
            </a:r>
            <a:r>
              <a:rPr lang="en-US" sz="3200" smtClean="0">
                <a:solidFill>
                  <a:schemeClr val="bg1">
                    <a:lumMod val="65000"/>
                  </a:schemeClr>
                </a:solidFill>
              </a:rPr>
              <a:t>Replication Definition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802640" y="2465414"/>
                <a:ext cx="974637" cy="62401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40" y="2465414"/>
                <a:ext cx="974637" cy="6240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021705" y="2465414"/>
                <a:ext cx="1603947" cy="62401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𝐻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705" y="2465414"/>
                <a:ext cx="1603947" cy="6240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63631" y="2465414"/>
                <a:ext cx="635183" cy="62401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631" y="2465414"/>
                <a:ext cx="635183" cy="6240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7112408" y="2324098"/>
            <a:ext cx="20930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Cannot partition into parts that each independently encode data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89958" y="3434910"/>
            <a:ext cx="0" cy="1481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34" y="3429892"/>
            <a:ext cx="1486882" cy="14868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013206" y="3915279"/>
            <a:ext cx="209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71127" y="5031419"/>
            <a:ext cx="209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Succeed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08669" y="3466376"/>
            <a:ext cx="209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Decode and run successful strategy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3415700" y="2446443"/>
                <a:ext cx="488877" cy="635626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00" y="2446443"/>
                <a:ext cx="488877" cy="6356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916725" y="2447887"/>
                <a:ext cx="475176" cy="63418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725" y="2447887"/>
                <a:ext cx="475176" cy="63418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2893102" y="2788170"/>
            <a:ext cx="5225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69127" y="2788170"/>
            <a:ext cx="5225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117954" y="3209352"/>
            <a:ext cx="170358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37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48775" y="479387"/>
            <a:ext cx="7745520" cy="1469333"/>
          </a:xfrm>
        </p:spPr>
        <p:txBody>
          <a:bodyPr/>
          <a:lstStyle/>
          <a:p>
            <a:pPr algn="ctr"/>
            <a:r>
              <a:rPr lang="en-US" sz="3200" dirty="0" smtClean="0"/>
              <a:t>Towards a Cryptographic Definition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Rational Adversary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25" y="2890247"/>
            <a:ext cx="1486882" cy="1486882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426440" y="2323476"/>
            <a:ext cx="3043003" cy="3028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“Good” strategies</a:t>
            </a:r>
          </a:p>
          <a:p>
            <a:pPr algn="ctr"/>
            <a:r>
              <a:rPr lang="en-US" dirty="0" smtClean="0"/>
              <a:t>Satisfy </a:t>
            </a:r>
            <a:r>
              <a:rPr lang="en-US" i="1" dirty="0" smtClean="0"/>
              <a:t>Strong Replication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685907" y="3417757"/>
            <a:ext cx="1740533" cy="146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79483" y="2887392"/>
                <a:ext cx="1983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extra storage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483" y="2887392"/>
                <a:ext cx="1983363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4000" r="-3681" b="-13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963765" y="4722524"/>
            <a:ext cx="3698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For any Adversary strategy, </a:t>
            </a:r>
            <a:r>
              <a:rPr lang="en-US" b="1" dirty="0" smtClean="0">
                <a:solidFill>
                  <a:srgbClr val="FFC000"/>
                </a:solidFill>
              </a:rPr>
              <a:t>efficient way to switch to a “Good” </a:t>
            </a:r>
            <a:r>
              <a:rPr lang="en-US" dirty="0" smtClean="0">
                <a:solidFill>
                  <a:srgbClr val="FFC000"/>
                </a:solidFill>
              </a:rPr>
              <a:t>strategy with negligible resource costs</a:t>
            </a:r>
          </a:p>
          <a:p>
            <a:pPr algn="ctr"/>
            <a:r>
              <a:rPr lang="en-US" b="1" dirty="0" smtClean="0">
                <a:solidFill>
                  <a:srgbClr val="FFC000"/>
                </a:solidFill>
              </a:rPr>
              <a:t>at any point in time</a:t>
            </a:r>
            <a:endParaRPr lang="en-US" b="1" dirty="0">
              <a:solidFill>
                <a:srgbClr val="FFC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822492" y="4077325"/>
            <a:ext cx="1858780" cy="149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90810" y="4163112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Negligible </a:t>
            </a:r>
            <a:r>
              <a:rPr lang="en-US" dirty="0" smtClean="0">
                <a:solidFill>
                  <a:srgbClr val="FF0000"/>
                </a:solidFill>
              </a:rPr>
              <a:t>benefit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17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48775" y="479387"/>
            <a:ext cx="7745520" cy="1469333"/>
          </a:xfrm>
        </p:spPr>
        <p:txBody>
          <a:bodyPr/>
          <a:lstStyle/>
          <a:p>
            <a:pPr algn="ctr"/>
            <a:r>
              <a:rPr lang="en-US" sz="3200" dirty="0" smtClean="0"/>
              <a:t>Proof of Replication Goals</a:t>
            </a:r>
            <a:br>
              <a:rPr lang="en-US" sz="3200" dirty="0" smtClean="0"/>
            </a:b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948775" y="1601324"/>
            <a:ext cx="7700963" cy="5012056"/>
          </a:xfrm>
        </p:spPr>
        <p:txBody>
          <a:bodyPr>
            <a:noAutofit/>
          </a:bodyPr>
          <a:lstStyle/>
          <a:p>
            <a:pPr lvl="1"/>
            <a:r>
              <a:rPr lang="en-US" sz="2400" dirty="0" smtClean="0">
                <a:solidFill>
                  <a:schemeClr val="bg1"/>
                </a:solidFill>
              </a:rPr>
              <a:t>Scalability </a:t>
            </a:r>
          </a:p>
          <a:p>
            <a:pPr lvl="2"/>
            <a:r>
              <a:rPr lang="en-US" sz="2400" dirty="0" smtClean="0">
                <a:solidFill>
                  <a:schemeClr val="bg1"/>
                </a:solidFill>
              </a:rPr>
              <a:t>Maintains security and performance for arbitrarily large files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Low communication </a:t>
            </a:r>
          </a:p>
          <a:p>
            <a:pPr lvl="2"/>
            <a:r>
              <a:rPr lang="en-US" sz="2400" dirty="0" smtClean="0">
                <a:solidFill>
                  <a:schemeClr val="bg1"/>
                </a:solidFill>
              </a:rPr>
              <a:t>Compact proofs (smaller than file size) </a:t>
            </a:r>
          </a:p>
          <a:p>
            <a:pPr lvl="2"/>
            <a:r>
              <a:rPr lang="en-US" sz="2400" dirty="0" smtClean="0">
                <a:solidFill>
                  <a:schemeClr val="bg1"/>
                </a:solidFill>
              </a:rPr>
              <a:t>Infrequent polling </a:t>
            </a:r>
          </a:p>
          <a:p>
            <a:pPr lvl="2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Fast verification</a:t>
            </a:r>
          </a:p>
          <a:p>
            <a:pPr lvl="2"/>
            <a:r>
              <a:rPr lang="en-US" sz="2400" dirty="0" smtClean="0">
                <a:solidFill>
                  <a:schemeClr val="bg1"/>
                </a:solidFill>
              </a:rPr>
              <a:t>Low complexity verification </a:t>
            </a:r>
          </a:p>
          <a:p>
            <a:pPr lvl="2"/>
            <a:r>
              <a:rPr lang="en-US" sz="2400" dirty="0" smtClean="0">
                <a:solidFill>
                  <a:schemeClr val="bg1"/>
                </a:solidFill>
              </a:rPr>
              <a:t>Much faster than polling period / setup time</a:t>
            </a:r>
          </a:p>
        </p:txBody>
      </p:sp>
    </p:spTree>
    <p:extLst>
      <p:ext uri="{BB962C8B-B14F-4D97-AF65-F5344CB8AC3E}">
        <p14:creationId xmlns:p14="http://schemas.microsoft.com/office/powerpoint/2010/main" val="11112845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48775" y="269527"/>
            <a:ext cx="7745520" cy="1469333"/>
          </a:xfrm>
        </p:spPr>
        <p:txBody>
          <a:bodyPr/>
          <a:lstStyle/>
          <a:p>
            <a:pPr algn="ctr"/>
            <a:r>
              <a:rPr lang="en-US" sz="3200" dirty="0" smtClean="0"/>
              <a:t>Basic Proof of Replication</a:t>
            </a:r>
            <a:br>
              <a:rPr lang="en-US" sz="3200" dirty="0" smtClean="0"/>
            </a:b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948775" y="1421444"/>
            <a:ext cx="7700963" cy="5012056"/>
          </a:xfrm>
        </p:spPr>
        <p:txBody>
          <a:bodyPr>
            <a:noAutofit/>
          </a:bodyPr>
          <a:lstStyle/>
          <a:p>
            <a:pPr lvl="1"/>
            <a:r>
              <a:rPr lang="en-US" sz="2400" dirty="0" smtClean="0">
                <a:solidFill>
                  <a:schemeClr val="bg1"/>
                </a:solidFill>
              </a:rPr>
              <a:t>Main tool: verifiable time-delay encoding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Type of Verifiable Delay Function!</a:t>
            </a: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AES(KDF(id), D) </a:t>
            </a:r>
            <a:r>
              <a:rPr lang="en-US" sz="2400" dirty="0" smtClean="0">
                <a:solidFill>
                  <a:schemeClr val="bg1"/>
                </a:solidFill>
                <a:sym typeface="Wingdings"/>
              </a:rPr>
              <a:t> R</a:t>
            </a:r>
            <a:r>
              <a:rPr lang="en-US" sz="2400" baseline="-25000" dirty="0" smtClean="0">
                <a:solidFill>
                  <a:schemeClr val="bg1"/>
                </a:solidFill>
                <a:sym typeface="Wingdings"/>
              </a:rPr>
              <a:t>id</a:t>
            </a:r>
          </a:p>
          <a:p>
            <a:pPr lvl="2"/>
            <a:r>
              <a:rPr lang="en-US" sz="2400" dirty="0" smtClean="0">
                <a:solidFill>
                  <a:schemeClr val="bg1"/>
                </a:solidFill>
                <a:sym typeface="Wingdings"/>
              </a:rPr>
              <a:t>Iterate many times</a:t>
            </a:r>
          </a:p>
          <a:p>
            <a:pPr lvl="2"/>
            <a:r>
              <a:rPr lang="en-US" sz="2400" dirty="0" smtClean="0">
                <a:solidFill>
                  <a:schemeClr val="bg1"/>
                </a:solidFill>
                <a:sym typeface="Wingdings"/>
              </a:rPr>
              <a:t>Not fast to decode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505" y="2661500"/>
            <a:ext cx="1003300" cy="10033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276638" y="3004189"/>
            <a:ext cx="2167467" cy="16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8912" y="2559457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Slow Encode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276638" y="3389633"/>
            <a:ext cx="2167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20479" y="3320994"/>
            <a:ext cx="248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Fast Decode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531" y="24384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Rectangle 11"/>
          <p:cNvSpPr/>
          <p:nvPr/>
        </p:nvSpPr>
        <p:spPr>
          <a:xfrm>
            <a:off x="10851531" y="26730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931" y="25908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4" name="Rectangle 13"/>
          <p:cNvSpPr/>
          <p:nvPr/>
        </p:nvSpPr>
        <p:spPr>
          <a:xfrm>
            <a:off x="11003931" y="28254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07" y="2608619"/>
            <a:ext cx="885917" cy="8859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776991" y="2615543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430" y="3710607"/>
            <a:ext cx="544406" cy="7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894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5" y="479388"/>
            <a:ext cx="7707865" cy="935344"/>
          </a:xfrm>
        </p:spPr>
        <p:txBody>
          <a:bodyPr/>
          <a:lstStyle/>
          <a:p>
            <a:pPr algn="ctr"/>
            <a:r>
              <a:rPr lang="en-US" sz="3200" dirty="0" smtClean="0"/>
              <a:t>Basic Proof of Replication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35" y="4027234"/>
            <a:ext cx="885917" cy="885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0124" y="319951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Encode(D, id)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82" y="1831535"/>
            <a:ext cx="885917" cy="88591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085535" y="3998995"/>
            <a:ext cx="893564" cy="914156"/>
          </a:xfrm>
          <a:prstGeom prst="rect">
            <a:avLst/>
          </a:prstGeom>
          <a:blipFill dpi="0" rotWithShape="1">
            <a:blip r:embed="rId3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32317" y="2825617"/>
            <a:ext cx="0" cy="854987"/>
          </a:xfrm>
          <a:prstGeom prst="straightConnector1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62434" y="397989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726611" y="2035834"/>
            <a:ext cx="3127872" cy="17253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727888" y="1557236"/>
                <a:ext cx="1052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𝐶𝑜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88" y="1557236"/>
                <a:ext cx="105278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83931" y="2037439"/>
            <a:ext cx="1310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Prover</a:t>
            </a:r>
            <a:endParaRPr lang="en-US" sz="3200" i="1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445" y="2751527"/>
            <a:ext cx="2834163" cy="28341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65157" y="2100985"/>
            <a:ext cx="1417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Verifier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73043" y="2121780"/>
            <a:ext cx="2981439" cy="1823926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phase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884979" y="3954749"/>
            <a:ext cx="3026223" cy="1327289"/>
          </a:xfrm>
          <a:prstGeom prst="rect">
            <a:avLst/>
          </a:prstGeom>
          <a:solidFill>
            <a:srgbClr val="0070C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Challenge phase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46929" y="4349224"/>
            <a:ext cx="31023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54875" y="3945706"/>
                <a:ext cx="412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75" y="3945706"/>
                <a:ext cx="412421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3898688" y="5047665"/>
            <a:ext cx="3102321" cy="228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61468" y="2939684"/>
            <a:ext cx="1764537" cy="217509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280580" y="5366780"/>
            <a:ext cx="893564" cy="914156"/>
          </a:xfrm>
          <a:prstGeom prst="rect">
            <a:avLst/>
          </a:prstGeom>
          <a:blipFill dpi="0" rotWithShape="1">
            <a:blip r:embed="rId3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57479" y="534767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32099" y="5979397"/>
            <a:ext cx="248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9550938" y="6433394"/>
            <a:ext cx="1015462" cy="0"/>
          </a:xfrm>
          <a:prstGeom prst="straightConnector1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280" y="5423598"/>
            <a:ext cx="885917" cy="88591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330445" y="5823858"/>
            <a:ext cx="6705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000955" y="2916469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Encode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22988" y="5816204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Decode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9335" y="5727927"/>
            <a:ext cx="4297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Server cannot respond quickly </a:t>
            </a:r>
          </a:p>
          <a:p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en-US" dirty="0" smtClean="0">
                <a:solidFill>
                  <a:schemeClr val="bg1"/>
                </a:solidFill>
              </a:rPr>
              <a:t>nough if deletes encoded replica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543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48775" y="269527"/>
            <a:ext cx="7745520" cy="1469333"/>
          </a:xfrm>
        </p:spPr>
        <p:txBody>
          <a:bodyPr/>
          <a:lstStyle/>
          <a:p>
            <a:pPr algn="ctr"/>
            <a:r>
              <a:rPr lang="en-US" sz="3200" dirty="0" smtClean="0"/>
              <a:t>What about large files?</a:t>
            </a:r>
            <a:br>
              <a:rPr lang="en-US" sz="3200" dirty="0" smtClean="0"/>
            </a:b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1069532" y="1322675"/>
            <a:ext cx="7700963" cy="5012056"/>
          </a:xfrm>
        </p:spPr>
        <p:txBody>
          <a:bodyPr>
            <a:noAutofit/>
          </a:bodyPr>
          <a:lstStyle/>
          <a:p>
            <a:pPr lvl="1"/>
            <a:r>
              <a:rPr lang="en-US" sz="2400" dirty="0" smtClean="0">
                <a:solidFill>
                  <a:schemeClr val="bg1"/>
                </a:solidFill>
              </a:rPr>
              <a:t>Encode separately each block?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Apply erasure code to file before breaking into blocks</a:t>
            </a: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Verification: query for randomly sampled number of blocks to gain confidence that 90% of blocks are being stored</a:t>
            </a:r>
            <a:endParaRPr lang="en-US" sz="2400" dirty="0" smtClean="0">
              <a:solidFill>
                <a:schemeClr val="bg1"/>
              </a:solidFill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21" y="1936750"/>
            <a:ext cx="1003300" cy="1003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531" y="24384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Rectangle 11"/>
          <p:cNvSpPr/>
          <p:nvPr/>
        </p:nvSpPr>
        <p:spPr>
          <a:xfrm>
            <a:off x="10851531" y="26730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931" y="25908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4" name="Rectangle 13"/>
          <p:cNvSpPr/>
          <p:nvPr/>
        </p:nvSpPr>
        <p:spPr>
          <a:xfrm>
            <a:off x="11003931" y="28254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805" y="3247464"/>
            <a:ext cx="885917" cy="8859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73437" y="3219225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436" y="3276045"/>
            <a:ext cx="885917" cy="8859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023491" y="3233344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19373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239" y="1971146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159" y="3206733"/>
            <a:ext cx="885917" cy="88591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215519" y="3227933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331" y="1924258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504" y="3206733"/>
            <a:ext cx="885917" cy="88591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653447" y="3206733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640" y="1924258"/>
            <a:ext cx="1003300" cy="10033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124" y="3234972"/>
            <a:ext cx="885917" cy="88591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406756" y="3206733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934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48775" y="269527"/>
            <a:ext cx="7745520" cy="1469333"/>
          </a:xfrm>
        </p:spPr>
        <p:txBody>
          <a:bodyPr/>
          <a:lstStyle/>
          <a:p>
            <a:pPr algn="ctr"/>
            <a:r>
              <a:rPr lang="en-US" sz="3200" dirty="0" smtClean="0"/>
              <a:t>What about large files?</a:t>
            </a:r>
            <a:br>
              <a:rPr lang="en-US" sz="3200" dirty="0" smtClean="0"/>
            </a:b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1069532" y="1322675"/>
            <a:ext cx="7700963" cy="3039463"/>
          </a:xfrm>
        </p:spPr>
        <p:txBody>
          <a:bodyPr>
            <a:noAutofit/>
          </a:bodyPr>
          <a:lstStyle/>
          <a:p>
            <a:pPr lvl="1"/>
            <a:r>
              <a:rPr lang="en-US" sz="2400" dirty="0" smtClean="0">
                <a:solidFill>
                  <a:schemeClr val="bg1"/>
                </a:solidFill>
              </a:rPr>
              <a:t>Encode separately each block?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21" y="1936750"/>
            <a:ext cx="1003300" cy="1003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531" y="24384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Rectangle 11"/>
          <p:cNvSpPr/>
          <p:nvPr/>
        </p:nvSpPr>
        <p:spPr>
          <a:xfrm>
            <a:off x="10851531" y="26730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931" y="25908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4" name="Rectangle 13"/>
          <p:cNvSpPr/>
          <p:nvPr/>
        </p:nvSpPr>
        <p:spPr>
          <a:xfrm>
            <a:off x="11003931" y="28254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805" y="3247464"/>
            <a:ext cx="885917" cy="8859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73437" y="3219225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436" y="3276045"/>
            <a:ext cx="885917" cy="8859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023491" y="3233344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19373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239" y="1971146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159" y="3206733"/>
            <a:ext cx="885917" cy="88591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215519" y="3227933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331" y="1924258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504" y="3206733"/>
            <a:ext cx="885917" cy="88591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653447" y="3206733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640" y="1924258"/>
            <a:ext cx="1003300" cy="10033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124" y="3234972"/>
            <a:ext cx="885917" cy="88591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406756" y="3206733"/>
            <a:ext cx="893564" cy="914156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46026" y="4494349"/>
            <a:ext cx="5287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Initialization </a:t>
            </a:r>
            <a:r>
              <a:rPr lang="en-US" smtClean="0">
                <a:solidFill>
                  <a:srgbClr val="FFC000"/>
                </a:solidFill>
              </a:rPr>
              <a:t>very expensive (each encoding takes a long time!)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28386" y="5506224"/>
            <a:ext cx="528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Highly parallelizable for Adversary!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865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631" r="-6542" b="-631"/>
          <a:stretch/>
        </p:blipFill>
        <p:spPr>
          <a:xfrm>
            <a:off x="0" y="828438"/>
            <a:ext cx="9795211" cy="557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68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48775" y="479387"/>
            <a:ext cx="7745520" cy="1469333"/>
          </a:xfrm>
        </p:spPr>
        <p:txBody>
          <a:bodyPr/>
          <a:lstStyle/>
          <a:p>
            <a:pPr algn="ctr"/>
            <a:r>
              <a:rPr lang="en-US" sz="3200" dirty="0" smtClean="0"/>
              <a:t>CBC Stream Encoding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531" y="24384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Rectangle 11"/>
          <p:cNvSpPr/>
          <p:nvPr/>
        </p:nvSpPr>
        <p:spPr>
          <a:xfrm>
            <a:off x="10851531" y="26730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931" y="25908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4" name="Rectangle 13"/>
          <p:cNvSpPr/>
          <p:nvPr/>
        </p:nvSpPr>
        <p:spPr>
          <a:xfrm>
            <a:off x="11003931" y="28254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"/>
          <a:stretch/>
        </p:blipFill>
        <p:spPr>
          <a:xfrm>
            <a:off x="0" y="2374899"/>
            <a:ext cx="9144000" cy="2272051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177968" y="4896580"/>
            <a:ext cx="5287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Adjust delay on each encoding (#iterations) so total time of N encodings remains the same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7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48775" y="479387"/>
            <a:ext cx="7745520" cy="1469333"/>
          </a:xfrm>
        </p:spPr>
        <p:txBody>
          <a:bodyPr/>
          <a:lstStyle/>
          <a:p>
            <a:pPr algn="ctr"/>
            <a:r>
              <a:rPr lang="en-US" sz="3200" dirty="0" smtClean="0"/>
              <a:t>CBC Stream </a:t>
            </a:r>
            <a:r>
              <a:rPr lang="en-US" sz="3200" dirty="0" smtClean="0"/>
              <a:t>Encoding</a:t>
            </a:r>
            <a:br>
              <a:rPr lang="en-US" sz="3200" dirty="0" smtClean="0"/>
            </a:b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531" y="24384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Rectangle 11"/>
          <p:cNvSpPr/>
          <p:nvPr/>
        </p:nvSpPr>
        <p:spPr>
          <a:xfrm>
            <a:off x="10851531" y="26730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931" y="25908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4" name="Rectangle 13"/>
          <p:cNvSpPr/>
          <p:nvPr/>
        </p:nvSpPr>
        <p:spPr>
          <a:xfrm>
            <a:off x="11003931" y="28254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968" y="4896580"/>
            <a:ext cx="5287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Verifier randomly selects subset of blocks to decode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2413000"/>
            <a:ext cx="9017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608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48775" y="479387"/>
            <a:ext cx="7745520" cy="1469333"/>
          </a:xfrm>
        </p:spPr>
        <p:txBody>
          <a:bodyPr/>
          <a:lstStyle/>
          <a:p>
            <a:pPr algn="ctr"/>
            <a:r>
              <a:rPr lang="en-US" sz="3200" dirty="0" smtClean="0"/>
              <a:t>CBC Stream </a:t>
            </a:r>
            <a:r>
              <a:rPr lang="en-US" sz="3200" dirty="0" smtClean="0"/>
              <a:t>Encoding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bg1"/>
                </a:solidFill>
              </a:rPr>
              <a:t>Attack!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531" y="24384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Rectangle 11"/>
          <p:cNvSpPr/>
          <p:nvPr/>
        </p:nvSpPr>
        <p:spPr>
          <a:xfrm>
            <a:off x="10851531" y="26730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931" y="2590800"/>
            <a:ext cx="1003300" cy="10033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4" name="Rectangle 13"/>
          <p:cNvSpPr/>
          <p:nvPr/>
        </p:nvSpPr>
        <p:spPr>
          <a:xfrm>
            <a:off x="11003931" y="2825403"/>
            <a:ext cx="1003300" cy="1003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7968" y="4896580"/>
            <a:ext cx="5287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Verifier randomly selects subset of blocks to decode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500"/>
            <a:ext cx="9144000" cy="21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052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48775" y="479387"/>
            <a:ext cx="7745520" cy="1469333"/>
          </a:xfrm>
        </p:spPr>
        <p:txBody>
          <a:bodyPr/>
          <a:lstStyle/>
          <a:p>
            <a:pPr algn="ctr"/>
            <a:r>
              <a:rPr lang="en-US" sz="3200" dirty="0" smtClean="0"/>
              <a:t>CBC Stream </a:t>
            </a:r>
            <a:r>
              <a:rPr lang="en-US" sz="3200" dirty="0" smtClean="0"/>
              <a:t>Encoding</a:t>
            </a:r>
            <a:br>
              <a:rPr lang="en-US" sz="3200" dirty="0" smtClean="0"/>
            </a:br>
            <a:r>
              <a:rPr lang="en-US" sz="3200" dirty="0">
                <a:solidFill>
                  <a:schemeClr val="bg1"/>
                </a:solidFill>
              </a:rPr>
              <a:t> Attack!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7968" y="4896580"/>
            <a:ext cx="5287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Verifier randomly selects subset of blocks to decode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/>
          <a:stretch/>
        </p:blipFill>
        <p:spPr>
          <a:xfrm>
            <a:off x="0" y="2233631"/>
            <a:ext cx="8964119" cy="21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909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5944" y="1800251"/>
            <a:ext cx="268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C1 = E(KDF(id), B1)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9482" y="1800251"/>
            <a:ext cx="268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C2 = E(KDF(id, C1), B2)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944" y="2241822"/>
            <a:ext cx="268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C4 = E(KDF(id, C1), B4)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8857" y="2224616"/>
            <a:ext cx="2899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C3 = E(KDF(id, C2, C4), B2)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1598" y="2681478"/>
            <a:ext cx="331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C8 = E(KDF(id, C4, C5, C6), B8)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56196" y="605678"/>
            <a:ext cx="7745520" cy="62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4800" dirty="0" smtClean="0"/>
              <a:t>Depth Robust Chaining</a:t>
            </a:r>
            <a:endParaRPr lang="en-US" sz="4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0" y="3193767"/>
            <a:ext cx="7670800" cy="238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18889" y="5657671"/>
                <a:ext cx="6894644" cy="1307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effectLst/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effectLst/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effectLst/>
                  </a:rPr>
                  <a:t> = E(</a:t>
                </a:r>
                <a:r>
                  <a:rPr lang="en-US" dirty="0" err="1">
                    <a:solidFill>
                      <a:schemeClr val="bg1"/>
                    </a:solidFill>
                    <a:effectLst/>
                  </a:rPr>
                  <a:t>k</a:t>
                </a:r>
                <a:r>
                  <a:rPr lang="en-US" baseline="-25000" dirty="0" err="1">
                    <a:solidFill>
                      <a:schemeClr val="bg1"/>
                    </a:solidFill>
                    <a:effectLst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effectLst/>
                  </a:rPr>
                  <a:t>, B</a:t>
                </a:r>
                <a:r>
                  <a:rPr lang="en-US" baseline="-25000" dirty="0">
                    <a:solidFill>
                      <a:schemeClr val="bg1"/>
                    </a:solidFill>
                    <a:effectLst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effectLst/>
                  </a:rPr>
                  <a:t>) where </a:t>
                </a:r>
                <a:r>
                  <a:rPr lang="en-US" dirty="0" err="1">
                    <a:solidFill>
                      <a:schemeClr val="bg1"/>
                    </a:solidFill>
                    <a:effectLst/>
                  </a:rPr>
                  <a:t>k</a:t>
                </a:r>
                <a:r>
                  <a:rPr lang="en-US" baseline="-25000" dirty="0" err="1">
                    <a:solidFill>
                      <a:schemeClr val="bg1"/>
                    </a:solidFill>
                    <a:effectLst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effectLst/>
                        <a:sym typeface="Wingdings"/>
                      </a:rPr>
                      <m:t>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KDF(id,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effectLst/>
                            <a:latin typeface="Cambria Math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effectLst/>
                  </a:rPr>
                  <a:t>,..,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effectLst/>
                  </a:rPr>
                  <a:t>) 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  <a:effectLst/>
                  </a:rPr>
                  <a:t>for </a:t>
                </a:r>
                <a:r>
                  <a:rPr lang="en-US" dirty="0">
                    <a:solidFill>
                      <a:schemeClr val="bg1"/>
                    </a:solidFill>
                    <a:effectLst/>
                  </a:rPr>
                  <a:t>all nodes labelled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effectLst/>
                            <a:latin typeface="Cambria Math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aseline="-25000" dirty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effectLst/>
                  </a:rPr>
                  <a:t>with edge to node labelled B</a:t>
                </a:r>
                <a:r>
                  <a:rPr lang="en-US" baseline="-25000" dirty="0">
                    <a:solidFill>
                      <a:schemeClr val="bg1"/>
                    </a:solidFill>
                    <a:effectLst/>
                  </a:rPr>
                  <a:t>i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89" y="5657671"/>
                <a:ext cx="6894644" cy="1307153"/>
              </a:xfrm>
              <a:prstGeom prst="rect">
                <a:avLst/>
              </a:prstGeom>
              <a:blipFill rotWithShape="0">
                <a:blip r:embed="rId3"/>
                <a:stretch>
                  <a:fillRect l="-1326" t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0410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Depth Robust Graphs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41083" y="1211579"/>
                <a:ext cx="3736243" cy="5444053"/>
              </a:xfrm>
            </p:spPr>
            <p:txBody>
              <a:bodyPr/>
              <a:lstStyle/>
              <a:p>
                <a:pPr lvl="1"/>
                <a:r>
                  <a:rPr lang="en-US" sz="2400" dirty="0" smtClean="0">
                    <a:solidFill>
                      <a:schemeClr val="bg1"/>
                    </a:solidFill>
                  </a:rPr>
                  <a:t>Property needed: Depth Robust DAG</a:t>
                </a:r>
              </a:p>
              <a:p>
                <a:pPr lvl="1"/>
                <a:endParaRPr lang="en-US" sz="24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400" dirty="0" smtClean="0">
                    <a:solidFill>
                      <a:schemeClr val="bg1"/>
                    </a:solidFill>
                  </a:rPr>
                  <a:t>Any sufficiently large subgraph of nodes contains a long path</a:t>
                </a: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Subgraph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fraction of nodes contains path length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N</a:t>
                </a: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In fact “many” nodes in the subgraph have depth &gt;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N</a:t>
                </a:r>
              </a:p>
              <a:p>
                <a:pPr lvl="2"/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41083" y="1211579"/>
                <a:ext cx="3736243" cy="5444053"/>
              </a:xfrm>
              <a:blipFill rotWithShape="0">
                <a:blip r:embed="rId2"/>
                <a:stretch>
                  <a:fillRect l="-4731" t="-784" r="-5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8"/>
          <a:stretch/>
        </p:blipFill>
        <p:spPr>
          <a:xfrm>
            <a:off x="4061068" y="1784691"/>
            <a:ext cx="4753149" cy="304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09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Depth Robust Graphs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71062" y="1256549"/>
            <a:ext cx="3736243" cy="5444053"/>
          </a:xfrm>
        </p:spPr>
        <p:txBody>
          <a:bodyPr>
            <a:normAutofit/>
          </a:bodyPr>
          <a:lstStyle/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Built from expander graphs [RVW04]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Have degree log(N)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More efficient randomized constructions output DRG with overwhelming probability </a:t>
            </a:r>
          </a:p>
          <a:p>
            <a:pPr lvl="2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8"/>
          <a:stretch/>
        </p:blipFill>
        <p:spPr>
          <a:xfrm>
            <a:off x="4225958" y="1784691"/>
            <a:ext cx="4753149" cy="304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167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Depth Robust Graphs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41083" y="1181599"/>
                <a:ext cx="4185947" cy="5399083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US" sz="2400" dirty="0" smtClean="0">
                    <a:solidFill>
                      <a:schemeClr val="bg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fraction of block encodings deleted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bg1"/>
                    </a:solidFill>
                  </a:rPr>
                  <a:t>High probability random query selects node of “high” depth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N</a:t>
                </a:r>
              </a:p>
              <a:p>
                <a:pPr lvl="1"/>
                <a:endParaRPr lang="en-US" sz="24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bg1"/>
                    </a:solidFill>
                  </a:rPr>
                  <a:t>Answering query correctly requires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re-computation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N encodings sequentially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poll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baseline="-250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enc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𝑡𝑠</m:t>
                    </m:r>
                    <m:r>
                      <a:rPr lang="en-US" sz="2400" b="0" i="1" baseline="-2500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𝑒𝑡𝑢𝑝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</a:p>
              <a:p>
                <a:pPr lvl="2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41083" y="1181599"/>
                <a:ext cx="4185947" cy="5399083"/>
              </a:xfrm>
              <a:blipFill rotWithShape="0">
                <a:blip r:embed="rId2"/>
                <a:stretch>
                  <a:fillRect l="-4221" t="-790" r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12985"/>
          <a:stretch/>
        </p:blipFill>
        <p:spPr>
          <a:xfrm>
            <a:off x="4557011" y="1772152"/>
            <a:ext cx="4279507" cy="338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209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5" y="479388"/>
            <a:ext cx="7707865" cy="935344"/>
          </a:xfrm>
        </p:spPr>
        <p:txBody>
          <a:bodyPr/>
          <a:lstStyle/>
          <a:p>
            <a:pPr algn="ctr"/>
            <a:r>
              <a:rPr lang="en-US" sz="3200" dirty="0" smtClean="0"/>
              <a:t>Proof of Replication with Depth Robust Chaining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0124" y="319951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Encode(D, id)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82" y="1831535"/>
            <a:ext cx="885917" cy="885917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532317" y="2825617"/>
            <a:ext cx="0" cy="854987"/>
          </a:xfrm>
          <a:prstGeom prst="straightConnector1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726611" y="2035834"/>
            <a:ext cx="3127872" cy="17253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727888" y="1557236"/>
                <a:ext cx="10527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𝐶𝑜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88" y="1557236"/>
                <a:ext cx="105278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83931" y="2037439"/>
            <a:ext cx="1310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Prover</a:t>
            </a:r>
            <a:endParaRPr lang="en-US" sz="3200" i="1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45" y="2751527"/>
            <a:ext cx="2834163" cy="28341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65157" y="2100985"/>
            <a:ext cx="1417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Verifier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73043" y="2121780"/>
            <a:ext cx="2981439" cy="1823926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phase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884979" y="3954749"/>
            <a:ext cx="3026223" cy="1327289"/>
          </a:xfrm>
          <a:prstGeom prst="rect">
            <a:avLst/>
          </a:prstGeom>
          <a:solidFill>
            <a:srgbClr val="0070C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Challenge phase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46929" y="4349224"/>
            <a:ext cx="31023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013641" y="3855836"/>
                <a:ext cx="13539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641" y="3855836"/>
                <a:ext cx="1353960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4000" r="-1345" b="-13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3898688" y="5047665"/>
            <a:ext cx="3102321" cy="228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61468" y="2939684"/>
            <a:ext cx="1020610" cy="125807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000955" y="2841519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Encode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42493" y="5039092"/>
            <a:ext cx="2987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Request labels on k nodes and their parents in the graph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8"/>
          <a:stretch/>
        </p:blipFill>
        <p:spPr>
          <a:xfrm>
            <a:off x="1197145" y="3661182"/>
            <a:ext cx="2586091" cy="1655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683841" y="3418645"/>
                <a:ext cx="1722203" cy="509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𝐶𝑜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𝐺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 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𝑖𝑑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841" y="3418645"/>
                <a:ext cx="1722203" cy="509050"/>
              </a:xfrm>
              <a:prstGeom prst="rect">
                <a:avLst/>
              </a:prstGeom>
              <a:blipFill rotWithShape="0">
                <a:blip r:embed="rId8"/>
                <a:stretch>
                  <a:fillRect t="-37349" b="-89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3834153" y="3882343"/>
            <a:ext cx="3127872" cy="17253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620698" y="3270072"/>
                <a:ext cx="1347100" cy="47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𝐺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𝑖𝑑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698" y="3270072"/>
                <a:ext cx="1347100" cy="47397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6240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5" y="479388"/>
            <a:ext cx="7707865" cy="935344"/>
          </a:xfrm>
        </p:spPr>
        <p:txBody>
          <a:bodyPr/>
          <a:lstStyle/>
          <a:p>
            <a:pPr algn="ctr"/>
            <a:r>
              <a:rPr lang="en-US" sz="3200" dirty="0" smtClean="0"/>
              <a:t>Proof of Replication with Depth Robust Chaining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058" y="2065117"/>
            <a:ext cx="2834163" cy="28341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176579" y="1680492"/>
            <a:ext cx="1417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Verifier</a:t>
            </a:r>
            <a:endParaRPr lang="en-US" sz="3200" i="1" dirty="0">
              <a:solidFill>
                <a:schemeClr val="bg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8"/>
          <a:stretch/>
        </p:blipFill>
        <p:spPr>
          <a:xfrm>
            <a:off x="648159" y="2202808"/>
            <a:ext cx="2586091" cy="1655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264233" y="2682740"/>
                <a:ext cx="1722203" cy="509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𝐶𝑜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𝐺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 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𝑖𝑑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33" y="2682740"/>
                <a:ext cx="1722203" cy="509050"/>
              </a:xfrm>
              <a:prstGeom prst="rect">
                <a:avLst/>
              </a:prstGeom>
              <a:blipFill rotWithShape="0">
                <a:blip r:embed="rId4"/>
                <a:stretch>
                  <a:fillRect t="-36905" b="-86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3402767" y="2970091"/>
            <a:ext cx="7794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09" y="4091665"/>
            <a:ext cx="3479837" cy="26161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363878" y="4063105"/>
                <a:ext cx="2987276" cy="2725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FC000"/>
                    </a:solidFill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C000"/>
                    </a:solidFill>
                  </a:rPr>
                  <a:t> to verify encoding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C000"/>
                    </a:solidFill>
                  </a:rPr>
                  <a:t> from KDF(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FFC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solidFill>
                    <a:srgbClr val="FFC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FC000"/>
                    </a:solidFill>
                  </a:rPr>
                  <a:t>Check consistency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C00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𝐶𝑜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𝐺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  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𝑖𝑑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878" y="4063105"/>
                <a:ext cx="2987276" cy="2725041"/>
              </a:xfrm>
              <a:prstGeom prst="rect">
                <a:avLst/>
              </a:prstGeom>
              <a:blipFill rotWithShape="0">
                <a:blip r:embed="rId6"/>
                <a:stretch>
                  <a:fillRect l="-2857" t="-1790" r="-3265" b="-15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04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631" r="-6542" b="-631"/>
          <a:stretch/>
        </p:blipFill>
        <p:spPr>
          <a:xfrm>
            <a:off x="0" y="828438"/>
            <a:ext cx="9795211" cy="5572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08" y="1375116"/>
            <a:ext cx="644769" cy="466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20" y="1656175"/>
            <a:ext cx="644769" cy="466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61" y="2617762"/>
            <a:ext cx="644769" cy="466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23" y="2850953"/>
            <a:ext cx="644769" cy="466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77" y="3680075"/>
            <a:ext cx="644769" cy="466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185" y="4625880"/>
            <a:ext cx="644769" cy="466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22" y="4392688"/>
            <a:ext cx="644769" cy="4663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16720" y="72710"/>
            <a:ext cx="548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Decentralized File Storage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63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5" y="269528"/>
            <a:ext cx="7707865" cy="935344"/>
          </a:xfrm>
        </p:spPr>
        <p:txBody>
          <a:bodyPr/>
          <a:lstStyle/>
          <a:p>
            <a:pPr algn="ctr"/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8775" y="1414732"/>
            <a:ext cx="7700962" cy="5129259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800" dirty="0" smtClean="0">
                <a:solidFill>
                  <a:schemeClr val="bg1"/>
                </a:solidFill>
              </a:rPr>
              <a:t>We constructed a </a:t>
            </a:r>
            <a:r>
              <a:rPr lang="en-US" sz="2800" dirty="0" err="1" smtClean="0">
                <a:solidFill>
                  <a:schemeClr val="bg1"/>
                </a:solidFill>
              </a:rPr>
              <a:t>PoRep</a:t>
            </a:r>
            <a:r>
              <a:rPr lang="en-US" sz="2800" dirty="0" smtClean="0">
                <a:solidFill>
                  <a:schemeClr val="bg1"/>
                </a:solidFill>
              </a:rPr>
              <a:t> secure under a rational adversarial model</a:t>
            </a: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Feasible/scalable setup </a:t>
            </a:r>
            <a:r>
              <a:rPr lang="en-US" sz="2800" dirty="0" smtClean="0">
                <a:solidFill>
                  <a:srgbClr val="00B050"/>
                </a:solidFill>
                <a:sym typeface="Wingdings"/>
              </a:rPr>
              <a:t></a:t>
            </a:r>
            <a:r>
              <a:rPr lang="en-US" sz="2800" dirty="0" smtClean="0">
                <a:solidFill>
                  <a:schemeClr val="bg1"/>
                </a:solidFill>
                <a:sym typeface="Wingdings"/>
              </a:rPr>
              <a:t> 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2"/>
            <a:r>
              <a:rPr lang="en-US" sz="2400" dirty="0" smtClean="0">
                <a:solidFill>
                  <a:schemeClr val="bg1"/>
                </a:solidFill>
              </a:rPr>
              <a:t>Constant as file size grows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Low communication </a:t>
            </a:r>
            <a:r>
              <a:rPr lang="en-US" sz="2800" dirty="0">
                <a:solidFill>
                  <a:srgbClr val="00B050"/>
                </a:solidFill>
                <a:sym typeface="Wingdings"/>
              </a:rPr>
              <a:t>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2"/>
            <a:r>
              <a:rPr lang="en-US" sz="2400" dirty="0" smtClean="0">
                <a:solidFill>
                  <a:schemeClr val="bg1"/>
                </a:solidFill>
              </a:rPr>
              <a:t>Compact proofs (much smalle</a:t>
            </a:r>
            <a:r>
              <a:rPr lang="en-US" sz="2400" dirty="0" smtClean="0">
                <a:solidFill>
                  <a:schemeClr val="bg1"/>
                </a:solidFill>
              </a:rPr>
              <a:t>r than file size)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2"/>
            <a:r>
              <a:rPr lang="en-US" sz="2400" dirty="0" smtClean="0">
                <a:solidFill>
                  <a:schemeClr val="bg1"/>
                </a:solidFill>
              </a:rPr>
              <a:t>Infrequent polling 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sym typeface="Wingdings"/>
              </a:rPr>
              <a:t>Fast / low complexity verification </a:t>
            </a:r>
            <a:r>
              <a:rPr lang="en-US" sz="2800" dirty="0">
                <a:solidFill>
                  <a:srgbClr val="00B050"/>
                </a:solidFill>
                <a:sym typeface="Wingdings"/>
              </a:rPr>
              <a:t></a:t>
            </a:r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924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631" r="-6542" b="-631"/>
          <a:stretch/>
        </p:blipFill>
        <p:spPr>
          <a:xfrm>
            <a:off x="0" y="828438"/>
            <a:ext cx="9795211" cy="5572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08" y="1375116"/>
            <a:ext cx="644769" cy="466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20" y="1656175"/>
            <a:ext cx="644769" cy="466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61" y="2617762"/>
            <a:ext cx="644769" cy="466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23" y="2850953"/>
            <a:ext cx="644769" cy="466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77" y="3680075"/>
            <a:ext cx="644769" cy="466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185" y="4625880"/>
            <a:ext cx="644769" cy="466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22" y="4392688"/>
            <a:ext cx="644769" cy="4663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55630" y="53834"/>
            <a:ext cx="548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P2P File Download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358662" y="1889366"/>
            <a:ext cx="386861" cy="96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78569" y="2250831"/>
            <a:ext cx="322385" cy="600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942491" y="3481754"/>
            <a:ext cx="803032" cy="910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48708" y="3160959"/>
            <a:ext cx="1207477" cy="1464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747845" y="4228270"/>
            <a:ext cx="803032" cy="3976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5169879" y="2370159"/>
            <a:ext cx="621320" cy="1111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89938" y="2370159"/>
            <a:ext cx="492369" cy="2022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02521" y="2027585"/>
            <a:ext cx="372210" cy="699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116873" y="3893419"/>
            <a:ext cx="2363666" cy="82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97722" y="3284760"/>
            <a:ext cx="117233" cy="943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5523" y="1690540"/>
            <a:ext cx="679941" cy="260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535" y="854620"/>
            <a:ext cx="1551353" cy="1872532"/>
          </a:xfrm>
          <a:prstGeom prst="rect">
            <a:avLst/>
          </a:prstGeom>
        </p:spPr>
      </p:pic>
      <p:sp>
        <p:nvSpPr>
          <p:cNvPr id="49" name="Right Triangle 48"/>
          <p:cNvSpPr/>
          <p:nvPr/>
        </p:nvSpPr>
        <p:spPr>
          <a:xfrm rot="11987348">
            <a:off x="5730763" y="2056488"/>
            <a:ext cx="1524687" cy="1586587"/>
          </a:xfrm>
          <a:prstGeom prst="rtTriangle">
            <a:avLst/>
          </a:prstGeom>
          <a:gradFill>
            <a:gsLst>
              <a:gs pos="0">
                <a:srgbClr val="FFFF00">
                  <a:alpha val="0"/>
                </a:srgbClr>
              </a:gs>
              <a:gs pos="100000">
                <a:schemeClr val="accent1">
                  <a:tint val="100000"/>
                  <a:shade val="90000"/>
                  <a:satMod val="14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/>
          <a:srcRect l="5769" t="27032" r="6155" b="28801"/>
          <a:stretch/>
        </p:blipFill>
        <p:spPr>
          <a:xfrm>
            <a:off x="6967065" y="5501078"/>
            <a:ext cx="1897823" cy="53389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8669" y="4726082"/>
            <a:ext cx="646723" cy="64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771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631" r="-6542" b="-631"/>
          <a:stretch/>
        </p:blipFill>
        <p:spPr>
          <a:xfrm>
            <a:off x="0" y="828438"/>
            <a:ext cx="9795211" cy="5572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08" y="1375116"/>
            <a:ext cx="644769" cy="466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20" y="1656175"/>
            <a:ext cx="644769" cy="466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61" y="2617762"/>
            <a:ext cx="644769" cy="466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23" y="2850953"/>
            <a:ext cx="644769" cy="466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77" y="3680075"/>
            <a:ext cx="644769" cy="466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185" y="4625880"/>
            <a:ext cx="644769" cy="466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22" y="4392688"/>
            <a:ext cx="644769" cy="4663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16720" y="72710"/>
            <a:ext cx="548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bg1"/>
                </a:solidFill>
              </a:rPr>
              <a:t>Decentralized File </a:t>
            </a:r>
            <a:r>
              <a:rPr lang="en-US" sz="3600" b="1" dirty="0" smtClean="0">
                <a:solidFill>
                  <a:schemeClr val="bg1"/>
                </a:solidFill>
              </a:rPr>
              <a:t>Storage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67" y="2266850"/>
            <a:ext cx="883686" cy="105048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5275385" y="2122558"/>
            <a:ext cx="1899138" cy="304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78569" y="3084144"/>
            <a:ext cx="2813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24954" y="3317336"/>
            <a:ext cx="949569" cy="595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001109" y="4146458"/>
            <a:ext cx="2356336" cy="24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323492" y="2013161"/>
            <a:ext cx="269631" cy="728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08425" y="4502085"/>
            <a:ext cx="842452" cy="356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620106" y="3203617"/>
            <a:ext cx="1436079" cy="1478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3104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631" r="-6542" b="-631"/>
          <a:stretch/>
        </p:blipFill>
        <p:spPr>
          <a:xfrm>
            <a:off x="0" y="828438"/>
            <a:ext cx="9795211" cy="5572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708" y="1375116"/>
            <a:ext cx="644769" cy="466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220" y="1656175"/>
            <a:ext cx="644769" cy="466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861" y="2617762"/>
            <a:ext cx="644769" cy="466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123" y="2850953"/>
            <a:ext cx="644769" cy="466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877" y="3680075"/>
            <a:ext cx="644769" cy="466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185" y="4625880"/>
            <a:ext cx="644769" cy="466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722" y="4392688"/>
            <a:ext cx="644769" cy="466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567" y="2266850"/>
            <a:ext cx="883686" cy="105048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5275385" y="2122558"/>
            <a:ext cx="1899138" cy="304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78569" y="3084144"/>
            <a:ext cx="2813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24954" y="3317336"/>
            <a:ext cx="949569" cy="595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001109" y="4146458"/>
            <a:ext cx="2356336" cy="24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323492" y="2013161"/>
            <a:ext cx="269631" cy="728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08425" y="4502085"/>
            <a:ext cx="842452" cy="356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620106" y="3203617"/>
            <a:ext cx="1436079" cy="1478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11503" y="3515842"/>
            <a:ext cx="1582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Is my data being stored? 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428" y="1163806"/>
            <a:ext cx="1312983" cy="9847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3969" y="1561485"/>
            <a:ext cx="239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FFC000"/>
                  </a:outerShdw>
                </a:effectLst>
              </a:rPr>
              <a:t>Incentivize</a:t>
            </a:r>
          </a:p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FFC000"/>
                  </a:outerShdw>
                </a:effectLst>
              </a:rPr>
              <a:t>Data Storage?</a:t>
            </a:r>
            <a:endParaRPr lang="en-US" b="1" dirty="0">
              <a:solidFill>
                <a:srgbClr val="FFC000"/>
              </a:solidFill>
              <a:effectLst>
                <a:outerShdw blurRad="50800" dist="50800" dir="5400000" algn="ctr" rotWithShape="0">
                  <a:srgbClr val="FFC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6339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631" r="-6542" b="-631"/>
          <a:stretch/>
        </p:blipFill>
        <p:spPr>
          <a:xfrm>
            <a:off x="0" y="828438"/>
            <a:ext cx="9795211" cy="5572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08" y="1375116"/>
            <a:ext cx="644769" cy="466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20" y="1656175"/>
            <a:ext cx="644769" cy="466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61" y="2617762"/>
            <a:ext cx="644769" cy="466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23" y="2850953"/>
            <a:ext cx="644769" cy="466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77" y="3680075"/>
            <a:ext cx="644769" cy="466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185" y="4625880"/>
            <a:ext cx="644769" cy="466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22" y="4392688"/>
            <a:ext cx="644769" cy="4663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58662" y="1889366"/>
            <a:ext cx="386861" cy="96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78569" y="2250831"/>
            <a:ext cx="322385" cy="600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942491" y="3481754"/>
            <a:ext cx="803032" cy="910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48708" y="3160959"/>
            <a:ext cx="1207477" cy="1464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747845" y="4228270"/>
            <a:ext cx="803032" cy="3976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5169879" y="2370159"/>
            <a:ext cx="621320" cy="1111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489938" y="2370159"/>
            <a:ext cx="492369" cy="2022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02521" y="2027585"/>
            <a:ext cx="372210" cy="699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116873" y="3893419"/>
            <a:ext cx="2363666" cy="82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97722" y="3284760"/>
            <a:ext cx="117233" cy="943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45523" y="1690540"/>
            <a:ext cx="679941" cy="260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67" y="2266850"/>
            <a:ext cx="883686" cy="1050486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107833" y="775685"/>
            <a:ext cx="5873262" cy="537893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70000"/>
                  <a:satMod val="150000"/>
                  <a:alpha val="0"/>
                </a:schemeClr>
              </a:gs>
              <a:gs pos="100000">
                <a:schemeClr val="accent1">
                  <a:shade val="70000"/>
                  <a:satMod val="140000"/>
                </a:schemeClr>
              </a:gs>
              <a:gs pos="100000">
                <a:schemeClr val="accent1">
                  <a:tint val="100000"/>
                  <a:shade val="90000"/>
                  <a:satMod val="14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2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861" y="791115"/>
            <a:ext cx="828086" cy="9319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31832" y="2316378"/>
            <a:ext cx="2966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Internally ensure files are still being stored</a:t>
            </a:r>
            <a:endParaRPr lang="en-US" b="1" dirty="0">
              <a:solidFill>
                <a:schemeClr val="bg1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838" y="3003053"/>
            <a:ext cx="1137138" cy="64248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686877">
            <a:off x="7688908" y="2893759"/>
            <a:ext cx="460857" cy="5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12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7315"/>
          <a:stretch/>
        </p:blipFill>
        <p:spPr>
          <a:xfrm>
            <a:off x="586956" y="809566"/>
            <a:ext cx="8039100" cy="55912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8698" y="-48059"/>
            <a:ext cx="6054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Proofs of Storage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0474" y="1104182"/>
            <a:ext cx="19594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Proof of data possession (PDP)</a:t>
            </a:r>
            <a:endParaRPr lang="en-US" b="1" dirty="0">
              <a:solidFill>
                <a:schemeClr val="accent3">
                  <a:lumMod val="75000"/>
                </a:schemeClr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473" y="4168786"/>
            <a:ext cx="195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sz="18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Ateniese</a:t>
            </a: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 et. al. 2007]</a:t>
            </a:r>
            <a:endParaRPr lang="en-US" sz="1800" dirty="0">
              <a:solidFill>
                <a:schemeClr val="accent3">
                  <a:lumMod val="75000"/>
                </a:schemeClr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9967" y="1704346"/>
            <a:ext cx="2180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Proof 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b="1" dirty="0" err="1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retrievability</a:t>
            </a:r>
            <a:endParaRPr lang="en-US" b="1" dirty="0" smtClean="0"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1" dirty="0" err="1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PoRet</a:t>
            </a:r>
            <a:r>
              <a:rPr lang="en-US" b="1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)</a:t>
            </a:r>
            <a:endParaRPr lang="en-US" b="1" dirty="0"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0632" y="4317900"/>
            <a:ext cx="195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Juels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et.al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. 2007]</a:t>
            </a:r>
            <a:endParaRPr lang="en-US" sz="1800" dirty="0">
              <a:solidFill>
                <a:srgbClr val="007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9460" y="2444962"/>
            <a:ext cx="2180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Proof </a:t>
            </a:r>
          </a:p>
          <a:p>
            <a:pPr algn="ctr"/>
            <a:r>
              <a:rPr lang="en-US" b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of space</a:t>
            </a:r>
          </a:p>
          <a:p>
            <a:pPr algn="ctr"/>
            <a:r>
              <a:rPr lang="en-US" b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1" dirty="0" err="1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PoSpace</a:t>
            </a:r>
            <a:r>
              <a:rPr lang="en-US" b="1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b="1" dirty="0">
              <a:solidFill>
                <a:srgbClr val="92D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8264" y="3950643"/>
            <a:ext cx="195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92D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sz="1800" dirty="0" err="1" smtClean="0">
                <a:solidFill>
                  <a:srgbClr val="92D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Dziembowski</a:t>
            </a:r>
            <a:r>
              <a:rPr lang="en-US" sz="1800" dirty="0" smtClean="0">
                <a:solidFill>
                  <a:srgbClr val="92D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err="1" smtClean="0">
                <a:solidFill>
                  <a:srgbClr val="92D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et.al</a:t>
            </a:r>
            <a:r>
              <a:rPr lang="en-US" sz="1800" dirty="0" smtClean="0">
                <a:solidFill>
                  <a:srgbClr val="92D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. 2015]</a:t>
            </a:r>
            <a:endParaRPr lang="en-US" sz="1800" dirty="0">
              <a:solidFill>
                <a:srgbClr val="92D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4448" y="1884519"/>
            <a:ext cx="2180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Proof </a:t>
            </a:r>
          </a:p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of </a:t>
            </a:r>
          </a:p>
          <a:p>
            <a:pPr algn="ctr"/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b="1" dirty="0" err="1" smtClean="0">
                <a:latin typeface="Arial" charset="0"/>
                <a:ea typeface="Arial" charset="0"/>
                <a:cs typeface="Arial" charset="0"/>
              </a:rPr>
              <a:t>pacetime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1" dirty="0" err="1" smtClean="0">
                <a:latin typeface="Arial" charset="0"/>
                <a:ea typeface="Arial" charset="0"/>
                <a:cs typeface="Arial" charset="0"/>
              </a:rPr>
              <a:t>PoSt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23666" y="4168786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[Benet et. </a:t>
            </a:r>
          </a:p>
          <a:p>
            <a:pPr algn="ctr"/>
            <a:r>
              <a:rPr lang="en-US" sz="18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al. 2017]</a:t>
            </a:r>
            <a:endParaRPr lang="en-US" sz="18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1721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_Preso_4x3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B25DA690-4C7C-8E48-9495-1A380EE64BA0}" vid="{9581A1AE-7D19-F243-8A59-A24885C33B3E}"/>
    </a:ext>
  </a:extLst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B25DA690-4C7C-8E48-9495-1A380EE64BA0}" vid="{34AFA176-284B-B94F-8C27-2F0A071D8E3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Stanford</Template>
  <TotalTime>3500</TotalTime>
  <Words>1758</Words>
  <Application>Microsoft Macintosh PowerPoint</Application>
  <PresentationFormat>On-screen Show (4:3)</PresentationFormat>
  <Paragraphs>316</Paragraphs>
  <Slides>40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Abadi MT Condensed Extra Bold</vt:lpstr>
      <vt:lpstr>Calibri</vt:lpstr>
      <vt:lpstr>Cambria Math</vt:lpstr>
      <vt:lpstr>ＭＳ Ｐゴシック</vt:lpstr>
      <vt:lpstr>Source Sans Pro</vt:lpstr>
      <vt:lpstr>Source Sans Pro Semibold</vt:lpstr>
      <vt:lpstr>Wingdings</vt:lpstr>
      <vt:lpstr>Arial</vt:lpstr>
      <vt:lpstr>SU_Preso_4x3_v6</vt:lpstr>
      <vt:lpstr>SU_Template_TopBar</vt:lpstr>
      <vt:lpstr>Proof of Replication From Depth Robust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Proof of Replication: Towards a Cryptographic Definition</vt:lpstr>
      <vt:lpstr>PowerPoint Presentation</vt:lpstr>
      <vt:lpstr>Towards a Cryptographic Definition Security</vt:lpstr>
      <vt:lpstr>Towards a Cryptographic Definition 1. Retrievability</vt:lpstr>
      <vt:lpstr>Towards a Cryptographic Definition 2. Space</vt:lpstr>
      <vt:lpstr>Towards a Cryptographic Definition 3. Replication</vt:lpstr>
      <vt:lpstr>Towards a Cryptographic Definition 3. Replication</vt:lpstr>
      <vt:lpstr>Towards a Cryptographic Definition Impossibility of Strongest Replication Definition</vt:lpstr>
      <vt:lpstr>Towards a Cryptographic Definition Impossibility of Strongest Replication Definition</vt:lpstr>
      <vt:lpstr>Towards a Cryptographic Definition Rational Adversary</vt:lpstr>
      <vt:lpstr>Proof of Replication Goals </vt:lpstr>
      <vt:lpstr>Basic Proof of Replication </vt:lpstr>
      <vt:lpstr>Basic Proof of Replication</vt:lpstr>
      <vt:lpstr>What about large files? </vt:lpstr>
      <vt:lpstr>What about large files? </vt:lpstr>
      <vt:lpstr>CBC Stream Encoding</vt:lpstr>
      <vt:lpstr>CBC Stream Encoding </vt:lpstr>
      <vt:lpstr>CBC Stream Encoding Attack!</vt:lpstr>
      <vt:lpstr>CBC Stream Encoding  Attack!</vt:lpstr>
      <vt:lpstr>PowerPoint Presentation</vt:lpstr>
      <vt:lpstr>Depth Robust Graphs</vt:lpstr>
      <vt:lpstr>Depth Robust Graphs</vt:lpstr>
      <vt:lpstr>Depth Robust Graphs</vt:lpstr>
      <vt:lpstr>Proof of Replication with Depth Robust Chaining</vt:lpstr>
      <vt:lpstr>Proof of Replication with Depth Robust Chaining</vt:lpstr>
      <vt:lpstr>Summary</vt:lpstr>
    </vt:vector>
  </TitlesOfParts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Proof of Replication</dc:title>
  <dc:creator>Benjamin Fisch</dc:creator>
  <dc:description>2012 PowerPoint template redesign</dc:description>
  <cp:lastModifiedBy>Benjamin Fisch</cp:lastModifiedBy>
  <cp:revision>71</cp:revision>
  <cp:lastPrinted>2018-01-30T22:50:55Z</cp:lastPrinted>
  <dcterms:created xsi:type="dcterms:W3CDTF">2018-01-26T00:37:00Z</dcterms:created>
  <dcterms:modified xsi:type="dcterms:W3CDTF">2018-02-01T10:54:49Z</dcterms:modified>
</cp:coreProperties>
</file>